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7620000" cx="10160000"/>
  <p:notesSz cx="6858000" cy="9144000"/>
  <p:embeddedFontLst>
    <p:embeddedFont>
      <p:font typeface="Merriweather Sans"/>
      <p:regular r:id="rId49"/>
      <p:bold r:id="rId50"/>
      <p:italic r:id="rId51"/>
      <p:boldItalic r:id="rId52"/>
    </p:embeddedFont>
    <p:embeddedFont>
      <p:font typeface="Nanum Gothic Coding"/>
      <p:regular r:id="rId53"/>
      <p:bold r:id="rId54"/>
    </p:embeddedFont>
    <p:embeddedFont>
      <p:font typeface="Gill Sans"/>
      <p:regular r:id="rId55"/>
      <p:bold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7" roundtripDataSignature="AMtx7mh7QF6aPUwLgVXKfPszmADuMNAB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2107EB-38CF-40CA-A3D6-01E955EA07D5}">
  <a:tblStyle styleId="{8C2107EB-38CF-40CA-A3D6-01E955EA07D5}" styleName="Table_0"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 b="off" i="off"/>
      <a:tcStyle>
        <a:fill>
          <a:solidFill>
            <a:srgbClr val="EFF1F3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Merriweather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erriweatherSans-italic.fntdata"/><Relationship Id="rId50" Type="http://schemas.openxmlformats.org/officeDocument/2006/relationships/font" Target="fonts/MerriweatherSans-bold.fntdata"/><Relationship Id="rId53" Type="http://schemas.openxmlformats.org/officeDocument/2006/relationships/font" Target="fonts/NanumGothicCoding-regular.fntdata"/><Relationship Id="rId52" Type="http://schemas.openxmlformats.org/officeDocument/2006/relationships/font" Target="fonts/MerriweatherSans-boldItalic.fntdata"/><Relationship Id="rId11" Type="http://schemas.openxmlformats.org/officeDocument/2006/relationships/slide" Target="slides/slide6.xml"/><Relationship Id="rId55" Type="http://schemas.openxmlformats.org/officeDocument/2006/relationships/font" Target="fonts/GillSans-regular.fntdata"/><Relationship Id="rId10" Type="http://schemas.openxmlformats.org/officeDocument/2006/relationships/slide" Target="slides/slide5.xml"/><Relationship Id="rId54" Type="http://schemas.openxmlformats.org/officeDocument/2006/relationships/font" Target="fonts/NanumGothicCoding-bold.fntdata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font" Target="fonts/Gill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01627"/>
          <c:y val="0.0608014"/>
          <c:w val="0.879567"/>
          <c:h val="0.73348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FFFFF"/>
            </a:solidFill>
            <a:ln w="76200" cap="flat">
              <a:solidFill>
                <a:srgbClr val="446179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rgbClr val="446179"/>
                </a:solidFill>
                <a:prstDash val="solid"/>
                <a:miter lim="400000"/>
              </a:ln>
              <a:effectLst/>
            </c:spPr>
          </c:marker>
          <c:dLbls>
            <c:numFmt formatCode="General" sourceLinked="0"/>
            <c:txPr>
              <a:bodyPr/>
              <a:lstStyle/>
              <a:p>
                <a:pPr>
                  <a:defRPr b="0" i="0" strike="noStrike" sz="2300" u="none">
                    <a:solidFill>
                      <a:srgbClr val="000000"/>
                    </a:solidFill>
                    <a:effectLst>
                      <a:outerShdw sx="100000" sy="100000" kx="0" ky="0" algn="tl" rotWithShape="1" blurRad="190500" dist="254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Sheet1!$B$1:$U$1</c:f>
              <c:strCache>
                <c:ptCount val="20"/>
                <c:pt idx="0">
                  <c:v>4/29/02</c:v>
                </c:pt>
                <c:pt idx="1">
                  <c:v/>
                </c:pt>
                <c:pt idx="2">
                  <c:v/>
                </c:pt>
                <c:pt idx="3">
                  <c:v/>
                </c:pt>
                <c:pt idx="4">
                  <c:v/>
                </c:pt>
                <c:pt idx="5">
                  <c:v>5/6/02</c:v>
                </c:pt>
                <c:pt idx="6">
                  <c:v/>
                </c:pt>
                <c:pt idx="7">
                  <c:v/>
                </c:pt>
                <c:pt idx="8">
                  <c:v/>
                </c:pt>
                <c:pt idx="9">
                  <c:v/>
                </c:pt>
                <c:pt idx="10">
                  <c:v>5/13/02</c:v>
                </c:pt>
                <c:pt idx="11">
                  <c:v/>
                </c:pt>
                <c:pt idx="12">
                  <c:v/>
                </c:pt>
                <c:pt idx="13">
                  <c:v/>
                </c:pt>
                <c:pt idx="14">
                  <c:v/>
                </c:pt>
                <c:pt idx="15">
                  <c:v>5/20/02</c:v>
                </c:pt>
                <c:pt idx="16">
                  <c:v/>
                </c:pt>
                <c:pt idx="17">
                  <c:v/>
                </c:pt>
                <c:pt idx="18">
                  <c:v/>
                </c:pt>
                <c:pt idx="19">
                  <c:v>5/24/02</c:v>
                </c:pt>
              </c:strCache>
            </c:strRef>
          </c:cat>
          <c:val>
            <c:numRef>
              <c:f>Sheet1!$B$2:$U$2</c:f>
              <c:numCache>
                <c:ptCount val="20"/>
                <c:pt idx="0">
                  <c:v>760.000000</c:v>
                </c:pt>
                <c:pt idx="1">
                  <c:v>780.000000</c:v>
                </c:pt>
                <c:pt idx="2">
                  <c:v>840.000000</c:v>
                </c:pt>
                <c:pt idx="3">
                  <c:v>800.000000</c:v>
                </c:pt>
                <c:pt idx="4">
                  <c:v>790.000000</c:v>
                </c:pt>
                <c:pt idx="5">
                  <c:v>750.000000</c:v>
                </c:pt>
                <c:pt idx="6">
                  <c:v>705.000000</c:v>
                </c:pt>
                <c:pt idx="7">
                  <c:v>725.000000</c:v>
                </c:pt>
                <c:pt idx="8">
                  <c:v>700.000000</c:v>
                </c:pt>
                <c:pt idx="9">
                  <c:v>660.000000</c:v>
                </c:pt>
                <c:pt idx="10">
                  <c:v>648.000000</c:v>
                </c:pt>
                <c:pt idx="11">
                  <c:v>609.000000</c:v>
                </c:pt>
                <c:pt idx="12">
                  <c:v>580.000000</c:v>
                </c:pt>
                <c:pt idx="13">
                  <c:v>350.000000</c:v>
                </c:pt>
                <c:pt idx="14">
                  <c:v>277.000000</c:v>
                </c:pt>
                <c:pt idx="15">
                  <c:v>170.000000</c:v>
                </c:pt>
                <c:pt idx="16">
                  <c:v>103.000000</c:v>
                </c:pt>
                <c:pt idx="17">
                  <c:v>70.000000</c:v>
                </c:pt>
                <c:pt idx="18">
                  <c:v>40.000000</c:v>
                </c:pt>
                <c:pt idx="19">
                  <c:v>0.000000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miter lim="400000"/>
          </a:ln>
        </c:spPr>
        <c:txPr>
          <a:bodyPr rot="-5400000"/>
          <a:lstStyle/>
          <a:p>
            <a:pPr>
              <a:defRPr b="0" i="0" strike="noStrike" sz="2300" u="none">
                <a:solidFill>
                  <a:srgbClr val="000000"/>
                </a:solidFill>
                <a:latin typeface="Gill Sans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000"/>
          <c:min val="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b="0" i="0" strike="noStrike" sz="2300" u="none">
                <a:solidFill>
                  <a:srgbClr val="000000"/>
                </a:solidFill>
                <a:latin typeface="Gill Sans"/>
              </a:defRPr>
            </a:pPr>
          </a:p>
        </c:txPr>
        <c:crossAx val="2094734552"/>
        <c:crosses val="autoZero"/>
        <c:crossBetween val="midCat"/>
        <c:majorUnit val="200"/>
        <c:minorUnit val="1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ountaingoatsoftware.com/agile/scrum/resources/a-reusable-scrum-presentation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ountaingoatsoftware.com/agile/scrum/resources/a-reusable-scrum-presentation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eamretro.com/retrospectives/start-stop-continue-retrospective" TargetMode="Externa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두 가지 제목 슬라이</a:t>
            </a:r>
            <a:r>
              <a:rPr lang="en-US"/>
              <a:t>드 중에</a:t>
            </a:r>
            <a:r>
              <a:rPr lang="en-US"/>
              <a:t> 선택할 수 있습니다. 선호하는 것을 사용하세요.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English-Korean-RedistributableIntroToScrumKeynote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출처: </a:t>
            </a:r>
            <a:r>
              <a:rPr lang="en-US" sz="800" u="sng">
                <a:solidFill>
                  <a:schemeClr val="hlink"/>
                </a:solidFill>
                <a:latin typeface="Nanum Gothic Coding"/>
                <a:ea typeface="Nanum Gothic Coding"/>
                <a:cs typeface="Nanum Gothic Coding"/>
                <a:sym typeface="Nanum Gothic Coding"/>
                <a:hlinkClick r:id="rId2"/>
              </a:rPr>
              <a:t>https://www.mountaingoatsoftware.com/agile/scrum/resources/a-reusable-scrum-presentation</a:t>
            </a:r>
            <a:r>
              <a:rPr lang="en-US" sz="8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  </a:t>
            </a:r>
            <a:endParaRPr sz="800">
              <a:solidFill>
                <a:schemeClr val="dk1"/>
              </a:solidFill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출처: </a:t>
            </a:r>
            <a:r>
              <a:rPr lang="en-US" sz="800" u="sng">
                <a:solidFill>
                  <a:schemeClr val="hlink"/>
                </a:solidFill>
                <a:latin typeface="Nanum Gothic Coding"/>
                <a:ea typeface="Nanum Gothic Coding"/>
                <a:cs typeface="Nanum Gothic Coding"/>
                <a:sym typeface="Nanum Gothic Coding"/>
                <a:hlinkClick r:id="rId2"/>
              </a:rPr>
              <a:t>https://www.mountaingoatsoftware.com/agile/scrum/resources/a-reusable-scrum-presentation</a:t>
            </a:r>
            <a:r>
              <a:rPr lang="en-US" sz="8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  </a:t>
            </a:r>
            <a:endParaRPr sz="800">
              <a:solidFill>
                <a:schemeClr val="dk1"/>
              </a:solidFill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https://www.teamretro.com/retrospectives/start-stop-continue-retrospective</a:t>
            </a:r>
            <a:r>
              <a:rPr lang="en-US"/>
              <a:t> </a:t>
            </a:r>
            <a:endParaRPr/>
          </a:p>
        </p:txBody>
      </p:sp>
      <p:sp>
        <p:nvSpPr>
          <p:cNvPr id="473" name="Google Shape;47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erriweather Sans"/>
                <a:ea typeface="Merriweather Sans"/>
                <a:cs typeface="Merriweather Sans"/>
                <a:sym typeface="Merriweather Sans"/>
              </a:rPr>
              <a:t>would be nice to include a quote from Wicked Problems here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역</a:t>
            </a:r>
            <a:r>
              <a:rPr lang="en-US"/>
              <a:t>자 주: 순서를 바꾸면 SI가 됩니다.</a:t>
            </a:r>
            <a:endParaRPr/>
          </a:p>
        </p:txBody>
      </p:sp>
      <p:sp>
        <p:nvSpPr>
          <p:cNvPr id="116" name="Google Shape;11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showMasterSp="0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pedImage.pdf" id="14" name="Google Shape;1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4546600"/>
            <a:ext cx="8807450" cy="1682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gs-logo-icon.jpg" id="15" name="Google Shape;15;p45"/>
          <p:cNvPicPr preferRelativeResize="0"/>
          <p:nvPr/>
        </p:nvPicPr>
        <p:blipFill rotWithShape="1">
          <a:blip r:embed="rId3">
            <a:alphaModFix/>
          </a:blip>
          <a:srcRect b="0" l="5623" r="5623" t="0"/>
          <a:stretch/>
        </p:blipFill>
        <p:spPr>
          <a:xfrm>
            <a:off x="114300" y="6832600"/>
            <a:ext cx="559378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5"/>
          <p:cNvSpPr txBox="1"/>
          <p:nvPr/>
        </p:nvSpPr>
        <p:spPr>
          <a:xfrm>
            <a:off x="663810" y="7181850"/>
            <a:ext cx="2578101" cy="3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8FBC"/>
              </a:buClr>
              <a:buSzPts val="1600"/>
              <a:buFont typeface="Gill Sans"/>
              <a:buNone/>
            </a:pPr>
            <a:r>
              <a:rPr b="0" i="0" lang="en-US" sz="1600" u="none" cap="none" strike="noStrike">
                <a:solidFill>
                  <a:srgbClr val="728FBC"/>
                </a:solidFill>
                <a:latin typeface="Gill Sans"/>
                <a:ea typeface="Gill Sans"/>
                <a:cs typeface="Gill Sans"/>
                <a:sym typeface="Gill Sans"/>
              </a:rPr>
              <a:t>Mountain Goat Software, LLC</a:t>
            </a:r>
            <a:endParaRPr/>
          </a:p>
        </p:txBody>
      </p:sp>
      <p:pic>
        <p:nvPicPr>
          <p:cNvPr descr="droppedImage.pdf" id="17" name="Google Shape;1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8200" y="6968691"/>
            <a:ext cx="1308100" cy="460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pedImage.pdf" id="18" name="Google Shape;1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2700" y="952500"/>
            <a:ext cx="4432300" cy="57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5"/>
          <p:cNvSpPr txBox="1"/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Gill Sans"/>
              <a:buNone/>
              <a:defRPr sz="42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45"/>
          <p:cNvSpPr txBox="1"/>
          <p:nvPr>
            <p:ph idx="1" type="body"/>
          </p:nvPr>
        </p:nvSpPr>
        <p:spPr>
          <a:xfrm>
            <a:off x="1054100" y="4699000"/>
            <a:ext cx="76708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  <a:defRPr sz="28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ill Sans"/>
              <a:buNone/>
              <a:defRPr sz="28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ill Sans"/>
              <a:buNone/>
              <a:defRPr sz="28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ill Sans"/>
              <a:buNone/>
              <a:defRPr sz="2800"/>
            </a:lvl5pPr>
            <a:lvl6pPr indent="-400050" lvl="5" marL="2743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  <a:defRPr/>
            </a:lvl6pPr>
            <a:lvl7pPr indent="-400050" lvl="6" marL="3200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  <a:defRPr/>
            </a:lvl7pPr>
            <a:lvl8pPr indent="-400050" lvl="7" marL="3657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  <a:defRPr/>
            </a:lvl8pPr>
            <a:lvl9pPr indent="-400050" lvl="8" marL="4114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  <a:defRPr/>
            </a:lvl9pPr>
          </a:lstStyle>
          <a:p/>
        </p:txBody>
      </p:sp>
      <p:sp>
        <p:nvSpPr>
          <p:cNvPr id="21" name="Google Shape;21;p45"/>
          <p:cNvSpPr txBox="1"/>
          <p:nvPr>
            <p:ph idx="12" type="sldNum"/>
          </p:nvPr>
        </p:nvSpPr>
        <p:spPr>
          <a:xfrm>
            <a:off x="4940300" y="7251700"/>
            <a:ext cx="2667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pedImage.pdf" id="23" name="Google Shape;23;p46"/>
          <p:cNvPicPr preferRelativeResize="0"/>
          <p:nvPr/>
        </p:nvPicPr>
        <p:blipFill rotWithShape="1">
          <a:blip r:embed="rId2">
            <a:alphaModFix amt="35007"/>
          </a:blip>
          <a:srcRect b="0" l="0" r="0" t="0"/>
          <a:stretch/>
        </p:blipFill>
        <p:spPr>
          <a:xfrm>
            <a:off x="5092700" y="952500"/>
            <a:ext cx="4432300" cy="572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gs-logo-icon.jpg" id="24" name="Google Shape;24;p46"/>
          <p:cNvPicPr preferRelativeResize="0"/>
          <p:nvPr/>
        </p:nvPicPr>
        <p:blipFill rotWithShape="1">
          <a:blip r:embed="rId3">
            <a:alphaModFix/>
          </a:blip>
          <a:srcRect b="0" l="5623" r="5623" t="0"/>
          <a:stretch/>
        </p:blipFill>
        <p:spPr>
          <a:xfrm>
            <a:off x="114300" y="6832600"/>
            <a:ext cx="559378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6"/>
          <p:cNvSpPr txBox="1"/>
          <p:nvPr/>
        </p:nvSpPr>
        <p:spPr>
          <a:xfrm>
            <a:off x="638410" y="7181850"/>
            <a:ext cx="2578101" cy="3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8FBC"/>
              </a:buClr>
              <a:buSzPts val="1600"/>
              <a:buFont typeface="Gill Sans"/>
              <a:buNone/>
            </a:pPr>
            <a:r>
              <a:rPr b="0" i="0" lang="en-US" sz="1600" u="none" cap="none" strike="noStrike">
                <a:solidFill>
                  <a:srgbClr val="728FBC"/>
                </a:solidFill>
                <a:latin typeface="Gill Sans"/>
                <a:ea typeface="Gill Sans"/>
                <a:cs typeface="Gill Sans"/>
                <a:sym typeface="Gill Sans"/>
              </a:rPr>
              <a:t>Mountain Goat Software, LLC</a:t>
            </a:r>
            <a:endParaRPr/>
          </a:p>
        </p:txBody>
      </p:sp>
      <p:pic>
        <p:nvPicPr>
          <p:cNvPr descr="droppedImage.pdf" id="26" name="Google Shape;2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8200" y="6968691"/>
            <a:ext cx="1308100" cy="46080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6"/>
          <p:cNvSpPr txBox="1"/>
          <p:nvPr>
            <p:ph idx="12" type="sldNum"/>
          </p:nvPr>
        </p:nvSpPr>
        <p:spPr>
          <a:xfrm>
            <a:off x="4940300" y="7251700"/>
            <a:ext cx="2667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pedImage.pdf" id="29" name="Google Shape;29;p47"/>
          <p:cNvPicPr preferRelativeResize="0"/>
          <p:nvPr/>
        </p:nvPicPr>
        <p:blipFill rotWithShape="1">
          <a:blip r:embed="rId2">
            <a:alphaModFix amt="34684"/>
          </a:blip>
          <a:srcRect b="0" l="0" r="0" t="0"/>
          <a:stretch/>
        </p:blipFill>
        <p:spPr>
          <a:xfrm>
            <a:off x="5092700" y="952500"/>
            <a:ext cx="4432300" cy="572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gs-logo-icon.jpg" id="30" name="Google Shape;30;p47"/>
          <p:cNvPicPr preferRelativeResize="0"/>
          <p:nvPr/>
        </p:nvPicPr>
        <p:blipFill rotWithShape="1">
          <a:blip r:embed="rId3">
            <a:alphaModFix/>
          </a:blip>
          <a:srcRect b="0" l="5623" r="5623" t="0"/>
          <a:stretch/>
        </p:blipFill>
        <p:spPr>
          <a:xfrm>
            <a:off x="114300" y="6832600"/>
            <a:ext cx="559378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7"/>
          <p:cNvSpPr txBox="1"/>
          <p:nvPr/>
        </p:nvSpPr>
        <p:spPr>
          <a:xfrm>
            <a:off x="638410" y="7181850"/>
            <a:ext cx="2578101" cy="3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8FBC"/>
              </a:buClr>
              <a:buSzPts val="1600"/>
              <a:buFont typeface="Gill Sans"/>
              <a:buNone/>
            </a:pPr>
            <a:r>
              <a:rPr b="0" i="0" lang="en-US" sz="1600" u="none" cap="none" strike="noStrike">
                <a:solidFill>
                  <a:srgbClr val="728FBC"/>
                </a:solidFill>
                <a:latin typeface="Gill Sans"/>
                <a:ea typeface="Gill Sans"/>
                <a:cs typeface="Gill Sans"/>
                <a:sym typeface="Gill Sans"/>
              </a:rPr>
              <a:t>Mountain Goat Software, LLC</a:t>
            </a:r>
            <a:endParaRPr/>
          </a:p>
        </p:txBody>
      </p:sp>
      <p:pic>
        <p:nvPicPr>
          <p:cNvPr descr="droppedImage.pdf" id="32" name="Google Shape;3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58200" y="6968691"/>
            <a:ext cx="1308100" cy="46080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7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89B5"/>
              </a:buClr>
              <a:buSzPts val="4800"/>
              <a:buFont typeface="Gill Sans"/>
              <a:buNone/>
              <a:defRPr sz="4800">
                <a:solidFill>
                  <a:srgbClr val="7189B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47"/>
          <p:cNvSpPr txBox="1"/>
          <p:nvPr>
            <p:ph idx="12" type="sldNum"/>
          </p:nvPr>
        </p:nvSpPr>
        <p:spPr>
          <a:xfrm>
            <a:off x="4940300" y="7251700"/>
            <a:ext cx="2667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8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48"/>
          <p:cNvSpPr txBox="1"/>
          <p:nvPr>
            <p:ph idx="1" type="body"/>
          </p:nvPr>
        </p:nvSpPr>
        <p:spPr>
          <a:xfrm>
            <a:off x="342900" y="1600200"/>
            <a:ext cx="94615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400050" lvl="0" marL="45720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  <a:defRPr/>
            </a:lvl1pPr>
            <a:lvl2pPr indent="-400050" lvl="1" marL="91440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  <a:defRPr/>
            </a:lvl2pPr>
            <a:lvl3pPr indent="-400050" lvl="2" marL="137160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  <a:defRPr/>
            </a:lvl3pPr>
            <a:lvl4pPr indent="-400050" lvl="3" marL="182880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  <a:defRPr/>
            </a:lvl4pPr>
            <a:lvl5pPr indent="-400050" lvl="4" marL="228600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  <a:defRPr/>
            </a:lvl5pPr>
            <a:lvl6pPr indent="-400050" lvl="5" marL="274320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  <a:defRPr/>
            </a:lvl6pPr>
            <a:lvl7pPr indent="-400050" lvl="6" marL="320040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  <a:defRPr/>
            </a:lvl7pPr>
            <a:lvl8pPr indent="-400050" lvl="7" marL="365760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  <a:defRPr/>
            </a:lvl8pPr>
            <a:lvl9pPr indent="-400050" lvl="8" marL="411480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•"/>
              <a:defRPr/>
            </a:lvl9pPr>
          </a:lstStyle>
          <a:p/>
        </p:txBody>
      </p:sp>
      <p:sp>
        <p:nvSpPr>
          <p:cNvPr id="38" name="Google Shape;38;p48"/>
          <p:cNvSpPr txBox="1"/>
          <p:nvPr>
            <p:ph idx="12" type="sldNum"/>
          </p:nvPr>
        </p:nvSpPr>
        <p:spPr>
          <a:xfrm>
            <a:off x="4940300" y="7251700"/>
            <a:ext cx="2667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gs-logo-icon.jpg" id="6" name="Google Shape;6;p44"/>
          <p:cNvPicPr preferRelativeResize="0"/>
          <p:nvPr/>
        </p:nvPicPr>
        <p:blipFill rotWithShape="1">
          <a:blip r:embed="rId1">
            <a:alphaModFix/>
          </a:blip>
          <a:srcRect b="0" l="5623" r="5623" t="0"/>
          <a:stretch/>
        </p:blipFill>
        <p:spPr>
          <a:xfrm>
            <a:off x="114300" y="6832600"/>
            <a:ext cx="559378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4"/>
          <p:cNvSpPr txBox="1"/>
          <p:nvPr/>
        </p:nvSpPr>
        <p:spPr>
          <a:xfrm>
            <a:off x="689210" y="7207250"/>
            <a:ext cx="2578101" cy="3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8FBC"/>
              </a:buClr>
              <a:buSzPts val="1600"/>
              <a:buFont typeface="Gill Sans"/>
              <a:buNone/>
            </a:pPr>
            <a:r>
              <a:rPr b="0" i="0" lang="en-US" sz="1600" u="none" cap="none" strike="noStrike">
                <a:solidFill>
                  <a:srgbClr val="728FBC"/>
                </a:solidFill>
                <a:latin typeface="Gill Sans"/>
                <a:ea typeface="Gill Sans"/>
                <a:cs typeface="Gill Sans"/>
                <a:sym typeface="Gill Sans"/>
              </a:rPr>
              <a:t>Mountain Goat Software, LLC</a:t>
            </a:r>
            <a:endParaRPr/>
          </a:p>
        </p:txBody>
      </p:sp>
      <p:pic>
        <p:nvPicPr>
          <p:cNvPr descr="droppedImage.pdf" id="8" name="Google Shape;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58200" y="6968691"/>
            <a:ext cx="1308100" cy="460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pedImage.pdf" id="9" name="Google Shape;9;p44"/>
          <p:cNvPicPr preferRelativeResize="0"/>
          <p:nvPr/>
        </p:nvPicPr>
        <p:blipFill rotWithShape="1">
          <a:blip r:embed="rId3">
            <a:alphaModFix amt="34503"/>
          </a:blip>
          <a:srcRect b="0" l="0" r="0" t="0"/>
          <a:stretch/>
        </p:blipFill>
        <p:spPr>
          <a:xfrm>
            <a:off x="5092700" y="952500"/>
            <a:ext cx="4432300" cy="57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44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4800"/>
              <a:buFont typeface="Nanum Gothic Coding"/>
              <a:buNone/>
              <a:defRPr i="0" sz="4800" u="none" cap="none" strike="noStrike">
                <a:solidFill>
                  <a:srgbClr val="5F7BAE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Nanum Gothic Coding"/>
              <a:buNone/>
              <a:defRPr i="0" sz="6400" u="none" cap="none" strike="noStrike">
                <a:solidFill>
                  <a:srgbClr val="5F7BAE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Nanum Gothic Coding"/>
              <a:buNone/>
              <a:defRPr i="0" sz="6400" u="none" cap="none" strike="noStrike">
                <a:solidFill>
                  <a:srgbClr val="5F7BAE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Nanum Gothic Coding"/>
              <a:buNone/>
              <a:defRPr i="0" sz="6400" u="none" cap="none" strike="noStrike">
                <a:solidFill>
                  <a:srgbClr val="5F7BAE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Nanum Gothic Coding"/>
              <a:buNone/>
              <a:defRPr i="0" sz="6400" u="none" cap="none" strike="noStrike">
                <a:solidFill>
                  <a:srgbClr val="5F7BAE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Nanum Gothic Coding"/>
              <a:buNone/>
              <a:defRPr i="0" sz="6400" u="none" cap="none" strike="noStrike">
                <a:solidFill>
                  <a:srgbClr val="5F7BAE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Nanum Gothic Coding"/>
              <a:buNone/>
              <a:defRPr i="0" sz="6400" u="none" cap="none" strike="noStrike">
                <a:solidFill>
                  <a:srgbClr val="5F7BAE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Nanum Gothic Coding"/>
              <a:buNone/>
              <a:defRPr i="0" sz="6400" u="none" cap="none" strike="noStrike">
                <a:solidFill>
                  <a:srgbClr val="5F7BAE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Nanum Gothic Coding"/>
              <a:buNone/>
              <a:defRPr i="0" sz="6400" u="none" cap="none" strike="noStrike">
                <a:solidFill>
                  <a:srgbClr val="5F7BAE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9pPr>
          </a:lstStyle>
          <a:p/>
        </p:txBody>
      </p:sp>
      <p:sp>
        <p:nvSpPr>
          <p:cNvPr id="11" name="Google Shape;11;p44"/>
          <p:cNvSpPr txBox="1"/>
          <p:nvPr>
            <p:ph idx="1" type="body"/>
          </p:nvPr>
        </p:nvSpPr>
        <p:spPr>
          <a:xfrm>
            <a:off x="342900" y="1600200"/>
            <a:ext cx="94615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571500" lvl="0" marL="4572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5F7BAE"/>
              </a:buClr>
              <a:buSzPts val="5400"/>
              <a:buFont typeface="Nanum Gothic Coding"/>
              <a:buChar char="•"/>
              <a:defRPr i="0" sz="3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1pPr>
            <a:lvl2pPr indent="-533400" lvl="1" marL="9144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Nanum Gothic Coding"/>
              <a:buChar char="•"/>
              <a:defRPr i="0" sz="32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2pPr>
            <a:lvl3pPr indent="-495300" lvl="2" marL="13716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anum Gothic Coding"/>
              <a:buChar char="•"/>
              <a:defRPr i="0" sz="28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3pPr>
            <a:lvl4pPr indent="-457200" lvl="3" marL="18288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anum Gothic Coding"/>
              <a:buChar char="•"/>
              <a:defRPr i="0" sz="24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4pPr>
            <a:lvl5pPr indent="-457200" lvl="4" marL="22860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anum Gothic Coding"/>
              <a:buChar char="•"/>
              <a:defRPr i="0" sz="24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5pPr>
            <a:lvl6pPr indent="-571500" lvl="5" marL="27432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5F7BAE"/>
              </a:buClr>
              <a:buSzPts val="5400"/>
              <a:buFont typeface="Nanum Gothic Coding"/>
              <a:buChar char="•"/>
              <a:defRPr i="0" sz="3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6pPr>
            <a:lvl7pPr indent="-571500" lvl="6" marL="32004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5F7BAE"/>
              </a:buClr>
              <a:buSzPts val="5400"/>
              <a:buFont typeface="Nanum Gothic Coding"/>
              <a:buChar char="•"/>
              <a:defRPr i="0" sz="3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7pPr>
            <a:lvl8pPr indent="-571500" lvl="7" marL="36576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5F7BAE"/>
              </a:buClr>
              <a:buSzPts val="5400"/>
              <a:buFont typeface="Nanum Gothic Coding"/>
              <a:buChar char="•"/>
              <a:defRPr i="0" sz="3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8pPr>
            <a:lvl9pPr indent="-571500" lvl="8" marL="4114800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rgbClr val="5F7BAE"/>
              </a:buClr>
              <a:buSzPts val="5400"/>
              <a:buFont typeface="Nanum Gothic Coding"/>
              <a:buChar char="•"/>
              <a:defRPr i="0" sz="3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defRPr>
            </a:lvl9pPr>
          </a:lstStyle>
          <a:p/>
        </p:txBody>
      </p:sp>
      <p:sp>
        <p:nvSpPr>
          <p:cNvPr id="12" name="Google Shape;12;p44"/>
          <p:cNvSpPr txBox="1"/>
          <p:nvPr>
            <p:ph idx="12" type="sldNum"/>
          </p:nvPr>
        </p:nvSpPr>
        <p:spPr>
          <a:xfrm>
            <a:off x="4940300" y="7251700"/>
            <a:ext cx="2667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mountaingoatsoftware.com/agile/scrum/resources/a-reusable-scrum-presentation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gif"/><Relationship Id="rId4" Type="http://schemas.openxmlformats.org/officeDocument/2006/relationships/image" Target="../media/image25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7" Type="http://schemas.openxmlformats.org/officeDocument/2006/relationships/image" Target="../media/image18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hyperlink" Target="https://www.mountaingoatsoftware.com/agile/scru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25.gif"/><Relationship Id="rId6" Type="http://schemas.openxmlformats.org/officeDocument/2006/relationships/image" Target="../media/image18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png"/><Relationship Id="rId4" Type="http://schemas.openxmlformats.org/officeDocument/2006/relationships/image" Target="../media/image32.png"/><Relationship Id="rId5" Type="http://schemas.openxmlformats.org/officeDocument/2006/relationships/image" Target="../media/image37.png"/><Relationship Id="rId6" Type="http://schemas.openxmlformats.org/officeDocument/2006/relationships/image" Target="../media/image34.png"/><Relationship Id="rId7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40.png"/><Relationship Id="rId6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gif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4" Type="http://schemas.openxmlformats.org/officeDocument/2006/relationships/image" Target="../media/image5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2.png"/><Relationship Id="rId4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gif"/><Relationship Id="rId4" Type="http://schemas.openxmlformats.org/officeDocument/2006/relationships/chart" Target="../charts/chart1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1.png"/><Relationship Id="rId10" Type="http://schemas.openxmlformats.org/officeDocument/2006/relationships/image" Target="../media/image57.png"/><Relationship Id="rId13" Type="http://schemas.openxmlformats.org/officeDocument/2006/relationships/image" Target="../media/image54.png"/><Relationship Id="rId1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55.png"/><Relationship Id="rId5" Type="http://schemas.openxmlformats.org/officeDocument/2006/relationships/image" Target="../media/image37.png"/><Relationship Id="rId6" Type="http://schemas.openxmlformats.org/officeDocument/2006/relationships/image" Target="../media/image33.png"/><Relationship Id="rId7" Type="http://schemas.openxmlformats.org/officeDocument/2006/relationships/image" Target="../media/image44.png"/><Relationship Id="rId8" Type="http://schemas.openxmlformats.org/officeDocument/2006/relationships/image" Target="../media/image58.png"/></Relationships>
</file>

<file path=ppt/slides/_rels/slide3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7.png"/><Relationship Id="rId10" Type="http://schemas.openxmlformats.org/officeDocument/2006/relationships/image" Target="../media/image54.png"/><Relationship Id="rId13" Type="http://schemas.openxmlformats.org/officeDocument/2006/relationships/image" Target="../media/image58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44.png"/><Relationship Id="rId8" Type="http://schemas.openxmlformats.org/officeDocument/2006/relationships/image" Target="../media/image6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www.mountaingoatsoftware.com/scrum" TargetMode="External"/><Relationship Id="rId4" Type="http://schemas.openxmlformats.org/officeDocument/2006/relationships/hyperlink" Target="http://www.scrumfoundations.com" TargetMode="External"/><Relationship Id="rId5" Type="http://schemas.openxmlformats.org/officeDocument/2006/relationships/hyperlink" Target="http://www.mountaingoatsoftware.com/agile" TargetMode="External"/><Relationship Id="rId6" Type="http://schemas.openxmlformats.org/officeDocument/2006/relationships/hyperlink" Target="mailto:scrumdevelopment@yahoogroups.com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creativecommons.org/licenses/by/3.0/" TargetMode="External"/><Relationship Id="rId4" Type="http://schemas.openxmlformats.org/officeDocument/2006/relationships/image" Target="../media/image6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7.png"/><Relationship Id="rId4" Type="http://schemas.openxmlformats.org/officeDocument/2006/relationships/image" Target="../media/image43.gif"/><Relationship Id="rId5" Type="http://schemas.openxmlformats.org/officeDocument/2006/relationships/hyperlink" Target="mailto:mike@mountaingoatsoftware.com" TargetMode="External"/><Relationship Id="rId6" Type="http://schemas.openxmlformats.org/officeDocument/2006/relationships/hyperlink" Target="mailto:mike@mountaingoatsoftware.com" TargetMode="External"/><Relationship Id="rId7" Type="http://schemas.openxmlformats.org/officeDocument/2006/relationships/hyperlink" Target="http://www.mountaingoatsoftware.com" TargetMode="External"/><Relationship Id="rId8" Type="http://schemas.openxmlformats.org/officeDocument/2006/relationships/image" Target="../media/image6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hyperlink" Target="https://agilemanifesto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/>
              <a:t>스크럼 소개</a:t>
            </a:r>
            <a:endParaRPr/>
          </a:p>
        </p:txBody>
      </p:sp>
      <p:sp>
        <p:nvSpPr>
          <p:cNvPr id="44" name="Google Shape;44;p1"/>
          <p:cNvSpPr txBox="1"/>
          <p:nvPr/>
        </p:nvSpPr>
        <p:spPr>
          <a:xfrm>
            <a:off x="5147300" y="7312200"/>
            <a:ext cx="501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latin typeface="Nanum Gothic Coding"/>
                <a:ea typeface="Nanum Gothic Coding"/>
                <a:cs typeface="Nanum Gothic Coding"/>
                <a:sym typeface="Nanum Gothic Coding"/>
              </a:rPr>
              <a:t>출</a:t>
            </a:r>
            <a:r>
              <a:rPr lang="en-US" sz="800">
                <a:latin typeface="Nanum Gothic Coding"/>
                <a:ea typeface="Nanum Gothic Coding"/>
                <a:cs typeface="Nanum Gothic Coding"/>
                <a:sym typeface="Nanum Gothic Coding"/>
              </a:rPr>
              <a:t>처:</a:t>
            </a:r>
            <a:r>
              <a:rPr lang="en-US" sz="800">
                <a:latin typeface="Nanum Gothic Coding"/>
                <a:ea typeface="Nanum Gothic Coding"/>
                <a:cs typeface="Nanum Gothic Coding"/>
                <a:sym typeface="Nanum Gothic Coding"/>
              </a:rPr>
              <a:t> </a:t>
            </a:r>
            <a:r>
              <a:rPr lang="en-US" sz="800" u="sng">
                <a:solidFill>
                  <a:schemeClr val="hlink"/>
                </a:solidFill>
                <a:latin typeface="Nanum Gothic Coding"/>
                <a:ea typeface="Nanum Gothic Coding"/>
                <a:cs typeface="Nanum Gothic Coding"/>
                <a:sym typeface="Nanum Gothic Coding"/>
                <a:hlinkClick r:id="rId3"/>
              </a:rPr>
              <a:t>https://www.mountaingoatsoftware.com/agile/scrum/resources/a-reusable-scrum-presentation</a:t>
            </a:r>
            <a:r>
              <a:rPr lang="en-US" sz="800">
                <a:latin typeface="Nanum Gothic Coding"/>
                <a:ea typeface="Nanum Gothic Coding"/>
                <a:cs typeface="Nanum Gothic Coding"/>
                <a:sym typeface="Nanum Gothic Coding"/>
              </a:rPr>
              <a:t>  </a:t>
            </a:r>
            <a:endParaRPr sz="8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45" name="Google Shape;45;p1"/>
          <p:cNvSpPr txBox="1"/>
          <p:nvPr>
            <p:ph idx="1" type="body"/>
          </p:nvPr>
        </p:nvSpPr>
        <p:spPr>
          <a:xfrm>
            <a:off x="1054100" y="4699000"/>
            <a:ext cx="76708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Gill Sans"/>
              <a:buNone/>
            </a:pPr>
            <a:r>
              <a:rPr lang="en-US" sz="3800"/>
              <a:t>&lt;your name here&gt;</a:t>
            </a:r>
            <a:endParaRPr sz="3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Gill Sans"/>
              <a:buNone/>
            </a:pPr>
            <a:r>
              <a:rPr lang="en-US" sz="3800"/>
              <a:t>&lt;date&gt;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89B5"/>
              </a:buClr>
              <a:buSzPts val="6400"/>
              <a:buFont typeface="Gill Sans"/>
              <a:buNone/>
            </a:pPr>
            <a:r>
              <a:rPr lang="en-US">
                <a:latin typeface="Nanum Gothic Coding"/>
                <a:ea typeface="Nanum Gothic Coding"/>
                <a:cs typeface="Nanum Gothic Coding"/>
                <a:sym typeface="Nanum Gothic Coding"/>
              </a:rPr>
              <a:t>프로젝</a:t>
            </a:r>
            <a:r>
              <a:rPr lang="en-US">
                <a:latin typeface="Nanum Gothic Coding"/>
                <a:ea typeface="Nanum Gothic Coding"/>
                <a:cs typeface="Nanum Gothic Coding"/>
                <a:sym typeface="Nanum Gothic Coding"/>
              </a:rPr>
              <a:t>트 노이즈 레벨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141" name="Google Shape;141;p10"/>
          <p:cNvSpPr/>
          <p:nvPr/>
        </p:nvSpPr>
        <p:spPr>
          <a:xfrm>
            <a:off x="-25400" y="1346200"/>
            <a:ext cx="10172700" cy="6324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A0A0A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76200" rotWithShape="0" dir="21480000" dist="50800">
              <a:srgbClr val="000000">
                <a:alpha val="4000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400"/>
              <a:buFont typeface="Gill Sans"/>
              <a:buNone/>
            </a:pPr>
            <a:r>
              <a:t/>
            </a:r>
            <a:endParaRPr b="0" i="0" sz="2400" u="none" cap="none" strike="noStrike">
              <a:solidFill>
                <a:srgbClr val="51515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1028700" y="3886200"/>
            <a:ext cx="4203700" cy="4203700"/>
          </a:xfrm>
          <a:prstGeom prst="ellipse">
            <a:avLst/>
          </a:prstGeom>
          <a:gradFill>
            <a:gsLst>
              <a:gs pos="0">
                <a:srgbClr val="2497D4"/>
              </a:gs>
              <a:gs pos="100000">
                <a:srgbClr val="FFFFFF"/>
              </a:gs>
            </a:gsLst>
            <a:lin ang="5400000" scaled="0"/>
          </a:gra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2019300" y="4940300"/>
            <a:ext cx="2209800" cy="2209800"/>
          </a:xfrm>
          <a:prstGeom prst="ellipse">
            <a:avLst/>
          </a:prstGeom>
          <a:gradFill>
            <a:gsLst>
              <a:gs pos="0">
                <a:srgbClr val="2497D4"/>
              </a:gs>
              <a:gs pos="100000">
                <a:srgbClr val="FFFFFF"/>
              </a:gs>
            </a:gsLst>
            <a:lin ang="5400000" scaled="0"/>
          </a:gra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1790700" y="6184900"/>
            <a:ext cx="7912100" cy="1435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400"/>
              <a:buFont typeface="Gill Sans"/>
              <a:buNone/>
            </a:pPr>
            <a:r>
              <a:t/>
            </a:r>
            <a:endParaRPr b="0" i="0" sz="2400" u="none" cap="none" strike="noStrike">
              <a:solidFill>
                <a:srgbClr val="51515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901700" y="2806700"/>
            <a:ext cx="2006600" cy="4902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400"/>
              <a:buFont typeface="Gill Sans"/>
              <a:buNone/>
            </a:pPr>
            <a:r>
              <a:t/>
            </a:r>
            <a:endParaRPr b="0" i="0" sz="2400" u="none" cap="none" strike="noStrike">
              <a:solidFill>
                <a:srgbClr val="51515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46" name="Google Shape;146;p10"/>
          <p:cNvCxnSpPr/>
          <p:nvPr/>
        </p:nvCxnSpPr>
        <p:spPr>
          <a:xfrm flipH="1">
            <a:off x="2933699" y="2590711"/>
            <a:ext cx="1" cy="3646635"/>
          </a:xfrm>
          <a:prstGeom prst="straightConnector1">
            <a:avLst/>
          </a:prstGeom>
          <a:noFill/>
          <a:ln cap="flat" cmpd="sng" w="508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47" name="Google Shape;147;p10"/>
          <p:cNvCxnSpPr/>
          <p:nvPr/>
        </p:nvCxnSpPr>
        <p:spPr>
          <a:xfrm rot="10800000">
            <a:off x="2921000" y="6211946"/>
            <a:ext cx="4140225" cy="1"/>
          </a:xfrm>
          <a:prstGeom prst="straightConnector1">
            <a:avLst/>
          </a:prstGeom>
          <a:noFill/>
          <a:ln cap="flat" cmpd="sng" w="508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48" name="Google Shape;148;p10"/>
          <p:cNvSpPr/>
          <p:nvPr/>
        </p:nvSpPr>
        <p:spPr>
          <a:xfrm>
            <a:off x="5321300" y="1397000"/>
            <a:ext cx="2921000" cy="29210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2497D4"/>
              </a:gs>
            </a:gsLst>
            <a:lin ang="5400000" scaled="0"/>
          </a:gra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0"/>
          <p:cNvSpPr/>
          <p:nvPr/>
        </p:nvSpPr>
        <p:spPr>
          <a:xfrm>
            <a:off x="7010400" y="1358900"/>
            <a:ext cx="1930400" cy="5473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400"/>
              <a:buFont typeface="Gill Sans"/>
              <a:buNone/>
            </a:pPr>
            <a:r>
              <a:t/>
            </a:r>
            <a:endParaRPr b="0" i="0" sz="2400" u="none" cap="none" strike="noStrike">
              <a:solidFill>
                <a:srgbClr val="51515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2095500" y="1371600"/>
            <a:ext cx="7912100" cy="1231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400"/>
              <a:buFont typeface="Gill Sans"/>
              <a:buNone/>
            </a:pPr>
            <a:r>
              <a:t/>
            </a:r>
            <a:endParaRPr b="0" i="0" sz="2400" u="none" cap="none" strike="noStrike">
              <a:solidFill>
                <a:srgbClr val="51515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3050920" y="5499100"/>
            <a:ext cx="9627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ill Sans"/>
              <a:buNone/>
            </a:pPr>
            <a:r>
              <a:rPr lang="en-US" sz="2600">
                <a:latin typeface="Gill Sans"/>
                <a:ea typeface="Gill Sans"/>
                <a:cs typeface="Gill Sans"/>
                <a:sym typeface="Gill Sans"/>
              </a:rPr>
              <a:t>단순</a:t>
            </a:r>
            <a:endParaRPr/>
          </a:p>
        </p:txBody>
      </p:sp>
      <p:sp>
        <p:nvSpPr>
          <p:cNvPr id="152" name="Google Shape;152;p10"/>
          <p:cNvSpPr txBox="1"/>
          <p:nvPr/>
        </p:nvSpPr>
        <p:spPr>
          <a:xfrm>
            <a:off x="4156071" y="3571350"/>
            <a:ext cx="13203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ill Sans"/>
              <a:buNone/>
            </a:pPr>
            <a:r>
              <a:rPr lang="en-US" sz="2600">
                <a:latin typeface="Gill Sans"/>
                <a:ea typeface="Gill Sans"/>
                <a:cs typeface="Gill Sans"/>
                <a:sym typeface="Gill Sans"/>
              </a:rPr>
              <a:t>컴플렉스</a:t>
            </a:r>
            <a:endParaRPr/>
          </a:p>
        </p:txBody>
      </p:sp>
      <p:sp>
        <p:nvSpPr>
          <p:cNvPr id="153" name="Google Shape;153;p10"/>
          <p:cNvSpPr txBox="1"/>
          <p:nvPr/>
        </p:nvSpPr>
        <p:spPr>
          <a:xfrm>
            <a:off x="5647190" y="3086100"/>
            <a:ext cx="11805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ill Sans"/>
              <a:buNone/>
            </a:pPr>
            <a:r>
              <a:rPr lang="en-US" sz="2600">
                <a:latin typeface="Gill Sans"/>
                <a:ea typeface="Gill Sans"/>
                <a:cs typeface="Gill Sans"/>
                <a:sym typeface="Gill Sans"/>
              </a:rPr>
              <a:t>혼돈</a:t>
            </a:r>
            <a:endParaRPr/>
          </a:p>
        </p:txBody>
      </p:sp>
      <p:sp>
        <p:nvSpPr>
          <p:cNvPr id="154" name="Google Shape;154;p10"/>
          <p:cNvSpPr txBox="1"/>
          <p:nvPr/>
        </p:nvSpPr>
        <p:spPr>
          <a:xfrm rot="2509391">
            <a:off x="3239472" y="4683775"/>
            <a:ext cx="1791450" cy="477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ill Sans"/>
              <a:buNone/>
            </a:pPr>
            <a:r>
              <a:rPr lang="en-US" sz="2600">
                <a:latin typeface="Gill Sans"/>
                <a:ea typeface="Gill Sans"/>
                <a:cs typeface="Gill Sans"/>
                <a:sym typeface="Gill Sans"/>
              </a:rPr>
              <a:t>복잡</a:t>
            </a:r>
            <a:endParaRPr/>
          </a:p>
        </p:txBody>
      </p:sp>
      <p:sp>
        <p:nvSpPr>
          <p:cNvPr id="155" name="Google Shape;155;p10"/>
          <p:cNvSpPr txBox="1"/>
          <p:nvPr/>
        </p:nvSpPr>
        <p:spPr>
          <a:xfrm>
            <a:off x="4281326" y="6184900"/>
            <a:ext cx="16008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ill Sans"/>
              <a:buNone/>
            </a:pPr>
            <a:r>
              <a:rPr lang="en-US" sz="2600">
                <a:latin typeface="Gill Sans"/>
                <a:ea typeface="Gill Sans"/>
                <a:cs typeface="Gill Sans"/>
                <a:sym typeface="Gill Sans"/>
              </a:rPr>
              <a:t>기술</a:t>
            </a:r>
            <a:endParaRPr/>
          </a:p>
        </p:txBody>
      </p:sp>
      <p:sp>
        <p:nvSpPr>
          <p:cNvPr id="156" name="Google Shape;156;p10"/>
          <p:cNvSpPr txBox="1"/>
          <p:nvPr/>
        </p:nvSpPr>
        <p:spPr>
          <a:xfrm rot="-5400000">
            <a:off x="1730955" y="4155488"/>
            <a:ext cx="19464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ill Sans"/>
              <a:buNone/>
            </a:pPr>
            <a:r>
              <a:rPr lang="en-US" sz="2600">
                <a:latin typeface="Gill Sans"/>
                <a:ea typeface="Gill Sans"/>
                <a:cs typeface="Gill Sans"/>
                <a:sym typeface="Gill Sans"/>
              </a:rPr>
              <a:t>요구사항</a:t>
            </a:r>
            <a:endParaRPr/>
          </a:p>
        </p:txBody>
      </p:sp>
      <p:sp>
        <p:nvSpPr>
          <p:cNvPr id="157" name="Google Shape;157;p10"/>
          <p:cNvSpPr txBox="1"/>
          <p:nvPr/>
        </p:nvSpPr>
        <p:spPr>
          <a:xfrm>
            <a:off x="1656636" y="2451100"/>
            <a:ext cx="1234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요구사항 멀어짐</a:t>
            </a:r>
            <a:endParaRPr/>
          </a:p>
        </p:txBody>
      </p:sp>
      <p:sp>
        <p:nvSpPr>
          <p:cNvPr id="158" name="Google Shape;158;p10"/>
          <p:cNvSpPr txBox="1"/>
          <p:nvPr/>
        </p:nvSpPr>
        <p:spPr>
          <a:xfrm>
            <a:off x="1656636" y="5651500"/>
            <a:ext cx="1234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요구사항 가까움</a:t>
            </a:r>
            <a:endParaRPr/>
          </a:p>
        </p:txBody>
      </p:sp>
      <p:sp>
        <p:nvSpPr>
          <p:cNvPr id="159" name="Google Shape;159;p10"/>
          <p:cNvSpPr txBox="1"/>
          <p:nvPr/>
        </p:nvSpPr>
        <p:spPr>
          <a:xfrm rot="-5400000">
            <a:off x="2555904" y="6589465"/>
            <a:ext cx="1067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명확함</a:t>
            </a:r>
            <a:endParaRPr/>
          </a:p>
        </p:txBody>
      </p:sp>
      <p:sp>
        <p:nvSpPr>
          <p:cNvPr id="160" name="Google Shape;160;p10"/>
          <p:cNvSpPr txBox="1"/>
          <p:nvPr/>
        </p:nvSpPr>
        <p:spPr>
          <a:xfrm rot="-5400000">
            <a:off x="6099205" y="6589465"/>
            <a:ext cx="1067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불명확함</a:t>
            </a:r>
            <a:endParaRPr/>
          </a:p>
        </p:txBody>
      </p:sp>
      <p:sp>
        <p:nvSpPr>
          <p:cNvPr id="161" name="Google Shape;161;p10"/>
          <p:cNvSpPr txBox="1"/>
          <p:nvPr/>
        </p:nvSpPr>
        <p:spPr>
          <a:xfrm>
            <a:off x="6694605" y="4921250"/>
            <a:ext cx="3149601" cy="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Source: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Strategic Management and Organizational Dynamics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by Ralph Stacey in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Agile Software Development with Scrum</a:t>
            </a: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by Ken Schwaber and Mike Beedle.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89B5"/>
              </a:buClr>
              <a:buSzPts val="6400"/>
              <a:buFont typeface="Gill Sans"/>
              <a:buNone/>
            </a:pPr>
            <a:r>
              <a:rPr lang="en-US">
                <a:solidFill>
                  <a:srgbClr val="7189B5"/>
                </a:solidFill>
              </a:rPr>
              <a:t>Scrum</a:t>
            </a:r>
            <a:endParaRPr/>
          </a:p>
        </p:txBody>
      </p:sp>
      <p:grpSp>
        <p:nvGrpSpPr>
          <p:cNvPr id="167" name="Google Shape;167;p11"/>
          <p:cNvGrpSpPr/>
          <p:nvPr/>
        </p:nvGrpSpPr>
        <p:grpSpPr>
          <a:xfrm>
            <a:off x="622300" y="5321300"/>
            <a:ext cx="1676400" cy="622300"/>
            <a:chOff x="0" y="0"/>
            <a:chExt cx="1676400" cy="622300"/>
          </a:xfrm>
        </p:grpSpPr>
        <p:pic>
          <p:nvPicPr>
            <p:cNvPr descr="empty_pbi.gif" id="168" name="Google Shape;168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676400" cy="62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1"/>
            <p:cNvSpPr txBox="1"/>
            <p:nvPr/>
          </p:nvSpPr>
          <p:spPr>
            <a:xfrm>
              <a:off x="487455" y="165100"/>
              <a:ext cx="933501" cy="4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Cancel</a:t>
              </a:r>
              <a:endParaRPr/>
            </a:p>
          </p:txBody>
        </p:sp>
      </p:grpSp>
      <p:grpSp>
        <p:nvGrpSpPr>
          <p:cNvPr id="170" name="Google Shape;170;p11"/>
          <p:cNvGrpSpPr/>
          <p:nvPr/>
        </p:nvGrpSpPr>
        <p:grpSpPr>
          <a:xfrm>
            <a:off x="927100" y="4876800"/>
            <a:ext cx="1676400" cy="622300"/>
            <a:chOff x="0" y="0"/>
            <a:chExt cx="1676400" cy="622300"/>
          </a:xfrm>
        </p:grpSpPr>
        <p:pic>
          <p:nvPicPr>
            <p:cNvPr descr="empty_pbi.gif" id="171" name="Google Shape;171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676400" cy="62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11"/>
            <p:cNvSpPr txBox="1"/>
            <p:nvPr/>
          </p:nvSpPr>
          <p:spPr>
            <a:xfrm>
              <a:off x="322628" y="165100"/>
              <a:ext cx="1263155" cy="4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Gift wrap</a:t>
              </a:r>
              <a:endParaRPr/>
            </a:p>
          </p:txBody>
        </p:sp>
      </p:grpSp>
      <p:grpSp>
        <p:nvGrpSpPr>
          <p:cNvPr id="173" name="Google Shape;173;p11"/>
          <p:cNvGrpSpPr/>
          <p:nvPr/>
        </p:nvGrpSpPr>
        <p:grpSpPr>
          <a:xfrm>
            <a:off x="622300" y="4419600"/>
            <a:ext cx="1676400" cy="622300"/>
            <a:chOff x="0" y="0"/>
            <a:chExt cx="1676400" cy="622300"/>
          </a:xfrm>
        </p:grpSpPr>
        <p:pic>
          <p:nvPicPr>
            <p:cNvPr descr="empty_pbi.gif" id="174" name="Google Shape;174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676400" cy="62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11"/>
            <p:cNvSpPr txBox="1"/>
            <p:nvPr/>
          </p:nvSpPr>
          <p:spPr>
            <a:xfrm>
              <a:off x="481204" y="165100"/>
              <a:ext cx="946002" cy="4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Return</a:t>
              </a:r>
              <a:endParaRPr/>
            </a:p>
          </p:txBody>
        </p:sp>
      </p:grpSp>
      <p:grpSp>
        <p:nvGrpSpPr>
          <p:cNvPr id="176" name="Google Shape;176;p11"/>
          <p:cNvGrpSpPr/>
          <p:nvPr/>
        </p:nvGrpSpPr>
        <p:grpSpPr>
          <a:xfrm>
            <a:off x="4622800" y="1879600"/>
            <a:ext cx="2832100" cy="2374900"/>
            <a:chOff x="0" y="0"/>
            <a:chExt cx="2832100" cy="2374900"/>
          </a:xfrm>
        </p:grpSpPr>
        <p:pic>
          <p:nvPicPr>
            <p:cNvPr descr="sprint.gif" id="177" name="Google Shape;177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2832100" cy="237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11"/>
            <p:cNvSpPr txBox="1"/>
            <p:nvPr/>
          </p:nvSpPr>
          <p:spPr>
            <a:xfrm>
              <a:off x="599051" y="571500"/>
              <a:ext cx="13452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b="1" lang="en-US" sz="2000"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endParaRPr b="1" i="0" sz="20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2-4 </a:t>
              </a:r>
              <a:r>
                <a:rPr b="1" lang="en-US" sz="2000"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주</a:t>
              </a:r>
              <a:endParaRPr b="1" sz="20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grpSp>
        <p:nvGrpSpPr>
          <p:cNvPr id="179" name="Google Shape;179;p11"/>
          <p:cNvGrpSpPr/>
          <p:nvPr/>
        </p:nvGrpSpPr>
        <p:grpSpPr>
          <a:xfrm>
            <a:off x="1054025" y="3086100"/>
            <a:ext cx="1676475" cy="1028700"/>
            <a:chOff x="-75" y="0"/>
            <a:chExt cx="1676475" cy="1028700"/>
          </a:xfrm>
        </p:grpSpPr>
        <p:pic>
          <p:nvPicPr>
            <p:cNvPr descr="empty_pbi.gif" id="180" name="Google Shape;18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406400"/>
              <a:ext cx="1676400" cy="62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11"/>
            <p:cNvSpPr txBox="1"/>
            <p:nvPr/>
          </p:nvSpPr>
          <p:spPr>
            <a:xfrm>
              <a:off x="481204" y="571500"/>
              <a:ext cx="945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lang="en-US" sz="2400">
                  <a:latin typeface="Gill Sans"/>
                  <a:ea typeface="Gill Sans"/>
                  <a:cs typeface="Gill Sans"/>
                  <a:sym typeface="Gill Sans"/>
                </a:rPr>
                <a:t>반환</a:t>
              </a:r>
              <a:endParaRPr/>
            </a:p>
          </p:txBody>
        </p:sp>
        <p:sp>
          <p:nvSpPr>
            <p:cNvPr id="182" name="Google Shape;182;p11"/>
            <p:cNvSpPr txBox="1"/>
            <p:nvPr/>
          </p:nvSpPr>
          <p:spPr>
            <a:xfrm>
              <a:off x="-75" y="0"/>
              <a:ext cx="16764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b="1" lang="en-US" sz="2000"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 골</a:t>
              </a:r>
              <a:endParaRPr b="1" sz="20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grpSp>
        <p:nvGrpSpPr>
          <p:cNvPr id="183" name="Google Shape;183;p11"/>
          <p:cNvGrpSpPr/>
          <p:nvPr/>
        </p:nvGrpSpPr>
        <p:grpSpPr>
          <a:xfrm>
            <a:off x="2806700" y="3632200"/>
            <a:ext cx="2212125" cy="1149900"/>
            <a:chOff x="0" y="0"/>
            <a:chExt cx="2212124" cy="1149900"/>
          </a:xfrm>
        </p:grpSpPr>
        <p:pic>
          <p:nvPicPr>
            <p:cNvPr descr="sprint_backlog.gif" id="184" name="Google Shape;184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1816100" cy="584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11"/>
            <p:cNvSpPr txBox="1"/>
            <p:nvPr/>
          </p:nvSpPr>
          <p:spPr>
            <a:xfrm>
              <a:off x="738824" y="457200"/>
              <a:ext cx="14733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b="1" lang="en-US" sz="2000"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 백로그</a:t>
              </a:r>
              <a:endParaRPr b="1" sz="20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pic>
        <p:nvPicPr>
          <p:cNvPr descr="product_increment.gif" id="186" name="Google Shape;18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21599" y="3263900"/>
            <a:ext cx="1473202" cy="95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11"/>
          <p:cNvCxnSpPr/>
          <p:nvPr/>
        </p:nvCxnSpPr>
        <p:spPr>
          <a:xfrm>
            <a:off x="8485305" y="4635500"/>
            <a:ext cx="1269901" cy="126990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88" name="Google Shape;188;p11"/>
          <p:cNvSpPr txBox="1"/>
          <p:nvPr/>
        </p:nvSpPr>
        <p:spPr>
          <a:xfrm>
            <a:off x="1018523" y="5956300"/>
            <a:ext cx="1269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</a:pPr>
            <a:r>
              <a:rPr b="1" lang="en-US" sz="2000">
                <a:latin typeface="Nanum Gothic Coding"/>
                <a:ea typeface="Nanum Gothic Coding"/>
                <a:cs typeface="Nanum Gothic Coding"/>
                <a:sym typeface="Nanum Gothic Coding"/>
              </a:rPr>
              <a:t>프로덕트 백로그</a:t>
            </a:r>
            <a:endParaRPr b="1" sz="20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grpSp>
        <p:nvGrpSpPr>
          <p:cNvPr id="189" name="Google Shape;189;p11"/>
          <p:cNvGrpSpPr/>
          <p:nvPr/>
        </p:nvGrpSpPr>
        <p:grpSpPr>
          <a:xfrm>
            <a:off x="2882900" y="5321300"/>
            <a:ext cx="1676400" cy="622300"/>
            <a:chOff x="0" y="0"/>
            <a:chExt cx="1676400" cy="622300"/>
          </a:xfrm>
        </p:grpSpPr>
        <p:pic>
          <p:nvPicPr>
            <p:cNvPr descr="empty_pbi.gif" id="190" name="Google Shape;19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676400" cy="62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1"/>
            <p:cNvSpPr txBox="1"/>
            <p:nvPr/>
          </p:nvSpPr>
          <p:spPr>
            <a:xfrm>
              <a:off x="346440" y="165100"/>
              <a:ext cx="1215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lang="en-US" sz="2400">
                  <a:latin typeface="Gill Sans"/>
                  <a:ea typeface="Gill Sans"/>
                  <a:cs typeface="Gill Sans"/>
                  <a:sym typeface="Gill Sans"/>
                </a:rPr>
                <a:t>쿠폰</a:t>
              </a:r>
              <a:endParaRPr/>
            </a:p>
          </p:txBody>
        </p:sp>
      </p:grpSp>
      <p:grpSp>
        <p:nvGrpSpPr>
          <p:cNvPr id="192" name="Google Shape;192;p11"/>
          <p:cNvGrpSpPr/>
          <p:nvPr/>
        </p:nvGrpSpPr>
        <p:grpSpPr>
          <a:xfrm>
            <a:off x="622300" y="5321300"/>
            <a:ext cx="1676400" cy="622300"/>
            <a:chOff x="0" y="0"/>
            <a:chExt cx="1676400" cy="622300"/>
          </a:xfrm>
        </p:grpSpPr>
        <p:pic>
          <p:nvPicPr>
            <p:cNvPr descr="empty_pbi.gif" id="193" name="Google Shape;19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676400" cy="62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11"/>
            <p:cNvSpPr txBox="1"/>
            <p:nvPr/>
          </p:nvSpPr>
          <p:spPr>
            <a:xfrm>
              <a:off x="322628" y="165100"/>
              <a:ext cx="1263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lang="en-US" sz="2400">
                  <a:latin typeface="Gill Sans"/>
                  <a:ea typeface="Gill Sans"/>
                  <a:cs typeface="Gill Sans"/>
                  <a:sym typeface="Gill Sans"/>
                </a:rPr>
                <a:t>선물 포장</a:t>
              </a:r>
              <a:endParaRPr/>
            </a:p>
          </p:txBody>
        </p:sp>
      </p:grpSp>
      <p:grpSp>
        <p:nvGrpSpPr>
          <p:cNvPr id="195" name="Google Shape;195;p11"/>
          <p:cNvGrpSpPr/>
          <p:nvPr/>
        </p:nvGrpSpPr>
        <p:grpSpPr>
          <a:xfrm>
            <a:off x="927100" y="4876800"/>
            <a:ext cx="1676400" cy="622300"/>
            <a:chOff x="0" y="0"/>
            <a:chExt cx="1676400" cy="622300"/>
          </a:xfrm>
        </p:grpSpPr>
        <p:pic>
          <p:nvPicPr>
            <p:cNvPr descr="empty_pbi.gif" id="196" name="Google Shape;196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676400" cy="62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11"/>
            <p:cNvSpPr txBox="1"/>
            <p:nvPr/>
          </p:nvSpPr>
          <p:spPr>
            <a:xfrm>
              <a:off x="346440" y="165100"/>
              <a:ext cx="1215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lang="en-US" sz="2400">
                  <a:latin typeface="Gill Sans"/>
                  <a:ea typeface="Gill Sans"/>
                  <a:cs typeface="Gill Sans"/>
                  <a:sym typeface="Gill Sans"/>
                </a:rPr>
                <a:t>쿠폰</a:t>
              </a:r>
              <a:endParaRPr/>
            </a:p>
          </p:txBody>
        </p:sp>
      </p:grpSp>
      <p:grpSp>
        <p:nvGrpSpPr>
          <p:cNvPr id="198" name="Google Shape;198;p11"/>
          <p:cNvGrpSpPr/>
          <p:nvPr/>
        </p:nvGrpSpPr>
        <p:grpSpPr>
          <a:xfrm>
            <a:off x="622300" y="4419600"/>
            <a:ext cx="1676400" cy="622300"/>
            <a:chOff x="0" y="0"/>
            <a:chExt cx="1676400" cy="622300"/>
          </a:xfrm>
        </p:grpSpPr>
        <p:pic>
          <p:nvPicPr>
            <p:cNvPr descr="empty_pbi.gif" id="199" name="Google Shape;19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676400" cy="62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11"/>
            <p:cNvSpPr txBox="1"/>
            <p:nvPr/>
          </p:nvSpPr>
          <p:spPr>
            <a:xfrm>
              <a:off x="487455" y="165100"/>
              <a:ext cx="9336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lang="en-US" sz="2400">
                  <a:latin typeface="Gill Sans"/>
                  <a:ea typeface="Gill Sans"/>
                  <a:cs typeface="Gill Sans"/>
                  <a:sym typeface="Gill Sans"/>
                </a:rPr>
                <a:t>취소</a:t>
              </a:r>
              <a:endParaRPr/>
            </a:p>
          </p:txBody>
        </p:sp>
      </p:grpSp>
      <p:grpSp>
        <p:nvGrpSpPr>
          <p:cNvPr id="201" name="Google Shape;201;p11"/>
          <p:cNvGrpSpPr/>
          <p:nvPr/>
        </p:nvGrpSpPr>
        <p:grpSpPr>
          <a:xfrm>
            <a:off x="4838700" y="850900"/>
            <a:ext cx="1358900" cy="1511300"/>
            <a:chOff x="0" y="0"/>
            <a:chExt cx="1358900" cy="1511300"/>
          </a:xfrm>
        </p:grpSpPr>
        <p:pic>
          <p:nvPicPr>
            <p:cNvPr descr="daily_scrum.gif" id="202" name="Google Shape;202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419100"/>
              <a:ext cx="1358900" cy="109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1"/>
            <p:cNvSpPr txBox="1"/>
            <p:nvPr/>
          </p:nvSpPr>
          <p:spPr>
            <a:xfrm>
              <a:off x="92837" y="0"/>
              <a:ext cx="1189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24 </a:t>
              </a:r>
              <a:r>
                <a:rPr b="1" lang="en-US" sz="2000"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시간</a:t>
              </a:r>
              <a:endParaRPr b="1" sz="20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sp>
        <p:nvSpPr>
          <p:cNvPr id="204" name="Google Shape;204;p11"/>
          <p:cNvSpPr txBox="1"/>
          <p:nvPr/>
        </p:nvSpPr>
        <p:spPr>
          <a:xfrm>
            <a:off x="7631300" y="4254500"/>
            <a:ext cx="1862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Nanum Gothic Coding"/>
                <a:ea typeface="Nanum Gothic Coding"/>
                <a:cs typeface="Nanum Gothic Coding"/>
                <a:sym typeface="Nanum Gothic Coding"/>
              </a:rPr>
              <a:t>잠재적 배</a:t>
            </a:r>
            <a:r>
              <a:rPr b="1" lang="en-US" sz="2000">
                <a:latin typeface="Nanum Gothic Coding"/>
                <a:ea typeface="Nanum Gothic Coding"/>
                <a:cs typeface="Nanum Gothic Coding"/>
                <a:sym typeface="Nanum Gothic Coding"/>
              </a:rPr>
              <a:t>포할</a:t>
            </a:r>
            <a:endParaRPr b="1" sz="20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Nanum Gothic Coding"/>
                <a:ea typeface="Nanum Gothic Coding"/>
                <a:cs typeface="Nanum Gothic Coding"/>
                <a:sym typeface="Nanum Gothic Coding"/>
              </a:rPr>
              <a:t>제품 추가</a:t>
            </a:r>
            <a:r>
              <a:rPr b="1" lang="en-US" sz="2000">
                <a:latin typeface="Nanum Gothic Coding"/>
                <a:ea typeface="Nanum Gothic Coding"/>
                <a:cs typeface="Nanum Gothic Coding"/>
                <a:sym typeface="Nanum Gothic Coding"/>
              </a:rPr>
              <a:t>분</a:t>
            </a:r>
            <a:endParaRPr b="1" sz="20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89B5"/>
              </a:buClr>
              <a:buSzPts val="6400"/>
              <a:buFont typeface="Gill Sans"/>
              <a:buNone/>
            </a:pPr>
            <a:r>
              <a:rPr lang="en-US"/>
              <a:t>함께 모아서</a:t>
            </a:r>
            <a:endParaRPr/>
          </a:p>
        </p:txBody>
      </p:sp>
      <p:pic>
        <p:nvPicPr>
          <p:cNvPr descr="ScrumLargeLabelled.png"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00" y="1594318"/>
            <a:ext cx="9804400" cy="455248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2"/>
          <p:cNvSpPr txBox="1"/>
          <p:nvPr/>
        </p:nvSpPr>
        <p:spPr>
          <a:xfrm>
            <a:off x="1546324" y="6134100"/>
            <a:ext cx="6743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None/>
            </a:pPr>
            <a:r>
              <a:rPr lang="en-US" sz="2700">
                <a:latin typeface="Nanum Gothic Coding"/>
                <a:ea typeface="Nanum Gothic Coding"/>
                <a:cs typeface="Nanum Gothic Coding"/>
                <a:sym typeface="Nanum Gothic Coding"/>
              </a:rPr>
              <a:t>이미지 출처</a:t>
            </a:r>
            <a:r>
              <a:rPr i="0" lang="en-US" sz="27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 </a:t>
            </a:r>
            <a:r>
              <a:rPr i="0" lang="en-US" sz="2700" u="sng" cap="none" strike="noStrike">
                <a:solidFill>
                  <a:schemeClr val="hlink"/>
                </a:solidFill>
                <a:latin typeface="Nanum Gothic Coding"/>
                <a:ea typeface="Nanum Gothic Coding"/>
                <a:cs typeface="Nanum Gothic Coding"/>
                <a:sym typeface="Nanum Gothic Coding"/>
                <a:hlinkClick r:id="rId4"/>
              </a:rPr>
              <a:t>www.mountaingoatsoftware.com/scrum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/>
              <a:t>스프린</a:t>
            </a:r>
            <a:r>
              <a:rPr lang="en-US"/>
              <a:t>트</a:t>
            </a:r>
            <a:endParaRPr/>
          </a:p>
        </p:txBody>
      </p:sp>
      <p:sp>
        <p:nvSpPr>
          <p:cNvPr id="217" name="Google Shape;217;p13"/>
          <p:cNvSpPr txBox="1"/>
          <p:nvPr>
            <p:ph idx="1" type="body"/>
          </p:nvPr>
        </p:nvSpPr>
        <p:spPr>
          <a:xfrm>
            <a:off x="342900" y="1600200"/>
            <a:ext cx="94615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4191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Char char="•"/>
            </a:pPr>
            <a:r>
              <a:rPr lang="en-US" sz="3200"/>
              <a:t>스크럼 프로젝트는 일련의 "스프린트"로 진행</a:t>
            </a:r>
            <a:endParaRPr sz="3200"/>
          </a:p>
          <a:p>
            <a:pPr indent="-419100" lvl="1" marL="1041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2800"/>
              <a:t>익스트림 프로그래밍 반복과 유사</a:t>
            </a:r>
            <a:endParaRPr sz="2800"/>
          </a:p>
          <a:p>
            <a:pPr indent="-4191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Char char="•"/>
            </a:pPr>
            <a:r>
              <a:rPr lang="en-US" sz="3200"/>
              <a:t>일반적인 기간은 2-4주 또는 최대 한 달</a:t>
            </a:r>
            <a:endParaRPr sz="3200"/>
          </a:p>
          <a:p>
            <a:pPr indent="-4191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Char char="•"/>
            </a:pPr>
            <a:r>
              <a:rPr lang="en-US" sz="3200"/>
              <a:t>일정한 지속 시간은 더 나은 리듬으로 연속</a:t>
            </a:r>
            <a:endParaRPr sz="3200"/>
          </a:p>
          <a:p>
            <a:pPr indent="-4191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Char char="•"/>
            </a:pPr>
            <a:r>
              <a:rPr lang="en-US" sz="3200"/>
              <a:t>스프린트 동안 제품을 설계, 코딩 및 테스트</a:t>
            </a:r>
            <a:endParaRPr sz="3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/>
          <p:nvPr>
            <p:ph type="title"/>
          </p:nvPr>
        </p:nvSpPr>
        <p:spPr>
          <a:xfrm>
            <a:off x="342900" y="114300"/>
            <a:ext cx="9461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/>
              <a:t>순차적 개발 vs. 중복 개발</a:t>
            </a:r>
            <a:endParaRPr/>
          </a:p>
        </p:txBody>
      </p:sp>
      <p:pic>
        <p:nvPicPr>
          <p:cNvPr descr="droppedImage.pdf" id="223" name="Google Shape;22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4700" y="5499100"/>
            <a:ext cx="6254750" cy="99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14"/>
          <p:cNvCxnSpPr/>
          <p:nvPr/>
        </p:nvCxnSpPr>
        <p:spPr>
          <a:xfrm>
            <a:off x="1524000" y="2857500"/>
            <a:ext cx="7315223" cy="127"/>
          </a:xfrm>
          <a:prstGeom prst="straightConnector1">
            <a:avLst/>
          </a:prstGeom>
          <a:noFill/>
          <a:ln cap="flat" cmpd="sng" w="635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25" name="Google Shape;225;p14"/>
          <p:cNvCxnSpPr/>
          <p:nvPr/>
        </p:nvCxnSpPr>
        <p:spPr>
          <a:xfrm>
            <a:off x="1549400" y="6438900"/>
            <a:ext cx="7315223" cy="127"/>
          </a:xfrm>
          <a:prstGeom prst="straightConnector1">
            <a:avLst/>
          </a:prstGeom>
          <a:noFill/>
          <a:ln cap="flat" cmpd="sng" w="635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26" name="Google Shape;226;p14"/>
          <p:cNvSpPr txBox="1"/>
          <p:nvPr/>
        </p:nvSpPr>
        <p:spPr>
          <a:xfrm>
            <a:off x="954205" y="6788150"/>
            <a:ext cx="504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Source: “The New New 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프로덕트</a:t>
            </a: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Development Game” by Takeuchi and Nonaka.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Harvard </a:t>
            </a:r>
            <a:r>
              <a:rPr i="1" lang="en-US">
                <a:latin typeface="Gill Sans"/>
                <a:ea typeface="Gill Sans"/>
                <a:cs typeface="Gill Sans"/>
                <a:sym typeface="Gill Sans"/>
              </a:rPr>
              <a:t>비즈니스</a:t>
            </a:r>
            <a:r>
              <a:rPr b="0" i="1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Review,</a:t>
            </a: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January 1986.</a:t>
            </a:r>
            <a:endParaRPr/>
          </a:p>
        </p:txBody>
      </p:sp>
      <p:sp>
        <p:nvSpPr>
          <p:cNvPr id="227" name="Google Shape;227;p14"/>
          <p:cNvSpPr/>
          <p:nvPr/>
        </p:nvSpPr>
        <p:spPr>
          <a:xfrm>
            <a:off x="1295400" y="3162300"/>
            <a:ext cx="4140200" cy="1231900"/>
          </a:xfrm>
          <a:prstGeom prst="roundRect">
            <a:avLst>
              <a:gd fmla="val 24742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0051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BF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5003800" y="4076700"/>
            <a:ext cx="4140200" cy="1231900"/>
          </a:xfrm>
          <a:prstGeom prst="roundRect">
            <a:avLst>
              <a:gd fmla="val 24742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10612B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BF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1422883" y="3289300"/>
            <a:ext cx="3873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rPr lang="en-US" sz="22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한 번에 모든 일을 하기 보다는...</a:t>
            </a:r>
            <a:endParaRPr sz="22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230" name="Google Shape;230;p14"/>
          <p:cNvSpPr txBox="1"/>
          <p:nvPr/>
        </p:nvSpPr>
        <p:spPr>
          <a:xfrm>
            <a:off x="5055083" y="4203700"/>
            <a:ext cx="40260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ill Sans"/>
              <a:buNone/>
            </a:pPr>
            <a:r>
              <a:rPr lang="en-US" sz="22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...스크럼 팀은 항상 모든 일을 조금씩 수행함</a:t>
            </a:r>
            <a:endParaRPr sz="22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736600" y="1955800"/>
            <a:ext cx="1968500" cy="596900"/>
          </a:xfrm>
          <a:prstGeom prst="rect">
            <a:avLst/>
          </a:prstGeom>
          <a:solidFill>
            <a:srgbClr val="FF99CC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r>
              <a:rPr lang="en-US" sz="25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요구분석</a:t>
            </a:r>
            <a:endParaRPr sz="13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232" name="Google Shape;232;p14"/>
          <p:cNvSpPr/>
          <p:nvPr/>
        </p:nvSpPr>
        <p:spPr>
          <a:xfrm>
            <a:off x="2895600" y="1955800"/>
            <a:ext cx="1968500" cy="596900"/>
          </a:xfrm>
          <a:prstGeom prst="rect">
            <a:avLst/>
          </a:prstGeom>
          <a:solidFill>
            <a:srgbClr val="B6D7A8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r>
              <a:rPr lang="en-US" sz="25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설계</a:t>
            </a:r>
            <a:endParaRPr sz="13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233" name="Google Shape;233;p14"/>
          <p:cNvSpPr/>
          <p:nvPr/>
        </p:nvSpPr>
        <p:spPr>
          <a:xfrm>
            <a:off x="5054600" y="1955800"/>
            <a:ext cx="1968500" cy="596900"/>
          </a:xfrm>
          <a:prstGeom prst="rect">
            <a:avLst/>
          </a:prstGeom>
          <a:solidFill>
            <a:srgbClr val="00CCFF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r>
              <a:rPr lang="en-US" sz="25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코드</a:t>
            </a:r>
            <a:endParaRPr sz="13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7213600" y="1955800"/>
            <a:ext cx="1968500" cy="596900"/>
          </a:xfrm>
          <a:prstGeom prst="rect">
            <a:avLst/>
          </a:prstGeom>
          <a:solidFill>
            <a:srgbClr val="3366FF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ill Sans"/>
              <a:buNone/>
            </a:pPr>
            <a:r>
              <a:rPr lang="en-US" sz="25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테스트</a:t>
            </a:r>
            <a:endParaRPr sz="13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</p:spTree>
  </p:cSld>
  <p:clrMapOvr>
    <a:masterClrMapping/>
  </p:clrMapOvr>
  <mc:AlternateContent>
    <mc:Choice Requires="p14">
      <p:transition spd="med" p14:dur="1000">
        <p14:rippl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/>
              <a:t>스프린트 중 변경 사항 없음</a:t>
            </a:r>
            <a:endParaRPr/>
          </a:p>
        </p:txBody>
      </p:sp>
      <p:sp>
        <p:nvSpPr>
          <p:cNvPr id="240" name="Google Shape;240;p15"/>
          <p:cNvSpPr txBox="1"/>
          <p:nvPr>
            <p:ph idx="1" type="body"/>
          </p:nvPr>
        </p:nvSpPr>
        <p:spPr>
          <a:xfrm>
            <a:off x="342900" y="1600200"/>
            <a:ext cx="9461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444500" lvl="0" marL="698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Char char="•"/>
            </a:pPr>
            <a:r>
              <a:rPr lang="en-US"/>
              <a:t>스프린트에서 변경 사항을 유지하기 위해 커밋할 수 있는 기간에 대한 스프린트 일정 계획</a:t>
            </a:r>
            <a:endParaRPr/>
          </a:p>
        </p:txBody>
      </p:sp>
      <p:pic>
        <p:nvPicPr>
          <p:cNvPr descr="droppedImage.pdf" id="241" name="Google Shape;24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60001">
            <a:off x="2246390" y="3943771"/>
            <a:ext cx="1816101" cy="1385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5"/>
          <p:cNvGrpSpPr/>
          <p:nvPr/>
        </p:nvGrpSpPr>
        <p:grpSpPr>
          <a:xfrm>
            <a:off x="4147688" y="3619401"/>
            <a:ext cx="3975100" cy="3060700"/>
            <a:chOff x="0" y="0"/>
            <a:chExt cx="3975100" cy="3060700"/>
          </a:xfrm>
        </p:grpSpPr>
        <p:pic>
          <p:nvPicPr>
            <p:cNvPr descr="droppedImage.pdf" id="243" name="Google Shape;243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3975100" cy="306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15"/>
            <p:cNvSpPr/>
            <p:nvPr/>
          </p:nvSpPr>
          <p:spPr>
            <a:xfrm>
              <a:off x="355600" y="404073"/>
              <a:ext cx="3263900" cy="2235201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Gill Sans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45" name="Google Shape;245;p15"/>
          <p:cNvGrpSpPr/>
          <p:nvPr/>
        </p:nvGrpSpPr>
        <p:grpSpPr>
          <a:xfrm>
            <a:off x="5109482" y="4061574"/>
            <a:ext cx="2060806" cy="2171701"/>
            <a:chOff x="0" y="0"/>
            <a:chExt cx="2060806" cy="2171701"/>
          </a:xfrm>
        </p:grpSpPr>
        <p:pic>
          <p:nvPicPr>
            <p:cNvPr descr="sprint.gif" id="246" name="Google Shape;246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443581"/>
              <a:ext cx="2060806" cy="1728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aily_scrum.gif" id="247" name="Google Shape;247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7100" y="0"/>
              <a:ext cx="988819" cy="7947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15"/>
          <p:cNvSpPr txBox="1"/>
          <p:nvPr/>
        </p:nvSpPr>
        <p:spPr>
          <a:xfrm>
            <a:off x="1577464" y="3855450"/>
            <a:ext cx="1324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Gill Sans"/>
              <a:buNone/>
            </a:pPr>
            <a:r>
              <a:rPr b="1" lang="en-US" sz="2400">
                <a:latin typeface="Nanum Gothic Coding"/>
                <a:ea typeface="Nanum Gothic Coding"/>
                <a:cs typeface="Nanum Gothic Coding"/>
                <a:sym typeface="Nanum Gothic Coding"/>
              </a:rPr>
              <a:t>변경사항</a:t>
            </a:r>
            <a:endParaRPr b="1" sz="24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</p:spTree>
  </p:cSld>
  <p:clrMapOvr>
    <a:masterClrMapping/>
  </p:clrMapOvr>
  <p:transition spd="med" p14:dur="1000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89B5"/>
              </a:buClr>
              <a:buSzPts val="6400"/>
              <a:buFont typeface="Gill Sans"/>
              <a:buNone/>
            </a:pPr>
            <a:r>
              <a:rPr lang="en-US"/>
              <a:t>스크</a:t>
            </a:r>
            <a:r>
              <a:rPr lang="en-US"/>
              <a:t>럼 프레임워크</a:t>
            </a:r>
            <a:endParaRPr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723900" y="1079500"/>
            <a:ext cx="4140200" cy="2044700"/>
            <a:chOff x="0" y="0"/>
            <a:chExt cx="4140200" cy="2044700"/>
          </a:xfrm>
        </p:grpSpPr>
        <p:sp>
          <p:nvSpPr>
            <p:cNvPr id="255" name="Google Shape;255;p16"/>
            <p:cNvSpPr/>
            <p:nvPr/>
          </p:nvSpPr>
          <p:spPr>
            <a:xfrm>
              <a:off x="12700" y="0"/>
              <a:ext cx="4127500" cy="2044700"/>
            </a:xfrm>
            <a:prstGeom prst="roundRect">
              <a:avLst>
                <a:gd fmla="val 14907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005192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56" name="Google Shape;256;p16"/>
            <p:cNvSpPr txBox="1"/>
            <p:nvPr/>
          </p:nvSpPr>
          <p:spPr>
            <a:xfrm>
              <a:off x="152883" y="622300"/>
              <a:ext cx="2806800" cy="13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프로덕트</a:t>
              </a:r>
              <a:r>
                <a:rPr i="0" lang="en-US" sz="24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오우너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스크럼마스터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팀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482600" y="0"/>
              <a:ext cx="1905000" cy="5969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 rot="10800000">
              <a:off x="2273300" y="1397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0" y="342900"/>
              <a:ext cx="622300" cy="254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2146300" y="0"/>
              <a:ext cx="622300" cy="254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62" name="Google Shape;262;p16"/>
            <p:cNvSpPr txBox="1"/>
            <p:nvPr/>
          </p:nvSpPr>
          <p:spPr>
            <a:xfrm>
              <a:off x="165583" y="12700"/>
              <a:ext cx="21210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Gill Sans"/>
                <a:buNone/>
              </a:pPr>
              <a:r>
                <a:rPr lang="en-US" sz="3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역할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grpSp>
        <p:nvGrpSpPr>
          <p:cNvPr id="263" name="Google Shape;263;p16"/>
          <p:cNvGrpSpPr/>
          <p:nvPr/>
        </p:nvGrpSpPr>
        <p:grpSpPr>
          <a:xfrm>
            <a:off x="3162300" y="2692400"/>
            <a:ext cx="4140200" cy="2527300"/>
            <a:chOff x="0" y="0"/>
            <a:chExt cx="4140200" cy="2527300"/>
          </a:xfrm>
        </p:grpSpPr>
        <p:sp>
          <p:nvSpPr>
            <p:cNvPr id="264" name="Google Shape;264;p16"/>
            <p:cNvSpPr/>
            <p:nvPr/>
          </p:nvSpPr>
          <p:spPr>
            <a:xfrm>
              <a:off x="12700" y="0"/>
              <a:ext cx="4127500" cy="2527300"/>
            </a:xfrm>
            <a:prstGeom prst="roundRect">
              <a:avLst>
                <a:gd fmla="val 12060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005192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65" name="Google Shape;265;p16"/>
            <p:cNvSpPr txBox="1"/>
            <p:nvPr/>
          </p:nvSpPr>
          <p:spPr>
            <a:xfrm>
              <a:off x="152883" y="622300"/>
              <a:ext cx="3683100" cy="17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i="0" lang="en-US" sz="24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계획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i="0" lang="en-US" sz="24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리뷰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i="0" lang="en-US" sz="24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회고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일일 스크럼 회의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82600" y="0"/>
              <a:ext cx="1905000" cy="5969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 rot="10800000">
              <a:off x="2273300" y="1397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0" y="342900"/>
              <a:ext cx="622300" cy="254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2146300" y="0"/>
              <a:ext cx="622300" cy="254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71" name="Google Shape;271;p16"/>
            <p:cNvSpPr txBox="1"/>
            <p:nvPr/>
          </p:nvSpPr>
          <p:spPr>
            <a:xfrm>
              <a:off x="165574" y="12700"/>
              <a:ext cx="25071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Gill Sans"/>
                <a:buNone/>
              </a:pPr>
              <a:r>
                <a:rPr lang="en-US" sz="3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세레모니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grpSp>
        <p:nvGrpSpPr>
          <p:cNvPr id="272" name="Google Shape;272;p16"/>
          <p:cNvGrpSpPr/>
          <p:nvPr/>
        </p:nvGrpSpPr>
        <p:grpSpPr>
          <a:xfrm>
            <a:off x="5105400" y="5105400"/>
            <a:ext cx="4140200" cy="2044700"/>
            <a:chOff x="0" y="0"/>
            <a:chExt cx="4140200" cy="2044700"/>
          </a:xfrm>
        </p:grpSpPr>
        <p:sp>
          <p:nvSpPr>
            <p:cNvPr id="273" name="Google Shape;273;p16"/>
            <p:cNvSpPr/>
            <p:nvPr/>
          </p:nvSpPr>
          <p:spPr>
            <a:xfrm>
              <a:off x="12700" y="0"/>
              <a:ext cx="4127500" cy="2044700"/>
            </a:xfrm>
            <a:prstGeom prst="roundRect">
              <a:avLst>
                <a:gd fmla="val 14907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005192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74" name="Google Shape;274;p16"/>
            <p:cNvSpPr txBox="1"/>
            <p:nvPr/>
          </p:nvSpPr>
          <p:spPr>
            <a:xfrm>
              <a:off x="152883" y="622300"/>
              <a:ext cx="3771900" cy="13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프로덕트</a:t>
              </a:r>
              <a:r>
                <a:rPr i="0" lang="en-US" sz="24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백로그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i="0" lang="en-US" sz="24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백로그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번다운</a:t>
              </a:r>
              <a:r>
                <a:rPr i="0" lang="en-US" sz="24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차트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482600" y="0"/>
              <a:ext cx="1905000" cy="5969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 rot="10800000">
              <a:off x="2273300" y="1397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0" y="342900"/>
              <a:ext cx="622300" cy="254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2146300" y="0"/>
              <a:ext cx="622300" cy="254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80" name="Google Shape;280;p16"/>
            <p:cNvSpPr txBox="1"/>
            <p:nvPr/>
          </p:nvSpPr>
          <p:spPr>
            <a:xfrm>
              <a:off x="165583" y="12700"/>
              <a:ext cx="21210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Gill Sans"/>
                <a:buNone/>
              </a:pPr>
              <a:r>
                <a:rPr lang="en-US" sz="3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결과물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89B5"/>
              </a:buClr>
              <a:buSzPts val="6400"/>
              <a:buFont typeface="Gill Sans"/>
              <a:buNone/>
            </a:pPr>
            <a:r>
              <a:rPr lang="en-US"/>
              <a:t>스크</a:t>
            </a:r>
            <a:r>
              <a:rPr lang="en-US"/>
              <a:t>럼 프레임워크</a:t>
            </a:r>
            <a:endParaRPr/>
          </a:p>
        </p:txBody>
      </p:sp>
      <p:grpSp>
        <p:nvGrpSpPr>
          <p:cNvPr id="286" name="Google Shape;286;p17"/>
          <p:cNvGrpSpPr/>
          <p:nvPr/>
        </p:nvGrpSpPr>
        <p:grpSpPr>
          <a:xfrm>
            <a:off x="3162300" y="2692400"/>
            <a:ext cx="4140200" cy="2527300"/>
            <a:chOff x="0" y="0"/>
            <a:chExt cx="4140200" cy="2527300"/>
          </a:xfrm>
        </p:grpSpPr>
        <p:sp>
          <p:nvSpPr>
            <p:cNvPr id="287" name="Google Shape;287;p17"/>
            <p:cNvSpPr/>
            <p:nvPr/>
          </p:nvSpPr>
          <p:spPr>
            <a:xfrm>
              <a:off x="12700" y="0"/>
              <a:ext cx="4127500" cy="2527300"/>
            </a:xfrm>
            <a:prstGeom prst="roundRect">
              <a:avLst>
                <a:gd fmla="val 12060" name="adj"/>
              </a:avLst>
            </a:prstGeom>
            <a:solidFill>
              <a:srgbClr val="EBEBEB"/>
            </a:solidFill>
            <a:ln cap="flat" cmpd="sng" w="25400">
              <a:solidFill>
                <a:srgbClr val="C0C0C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88" name="Google Shape;288;p17"/>
            <p:cNvSpPr txBox="1"/>
            <p:nvPr/>
          </p:nvSpPr>
          <p:spPr>
            <a:xfrm>
              <a:off x="152883" y="622300"/>
              <a:ext cx="3683100" cy="17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계획</a:t>
              </a:r>
              <a:endParaRPr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리뷰</a:t>
              </a:r>
              <a:endParaRPr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회고</a:t>
              </a:r>
              <a:endParaRPr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일일 스크럼 회의</a:t>
              </a:r>
              <a:endParaRPr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482600" y="0"/>
              <a:ext cx="1905000" cy="5969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 rot="10800000">
              <a:off x="2273300" y="1397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0" y="342900"/>
              <a:ext cx="622300" cy="254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2146300" y="0"/>
              <a:ext cx="622300" cy="254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294" name="Google Shape;294;p17"/>
            <p:cNvSpPr txBox="1"/>
            <p:nvPr/>
          </p:nvSpPr>
          <p:spPr>
            <a:xfrm>
              <a:off x="165573" y="12700"/>
              <a:ext cx="2556600" cy="5952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Gill Sans"/>
                <a:buNone/>
              </a:pPr>
              <a:r>
                <a:rPr lang="en-US" sz="3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세레모니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sp>
        <p:nvSpPr>
          <p:cNvPr id="295" name="Google Shape;295;p17"/>
          <p:cNvSpPr/>
          <p:nvPr/>
        </p:nvSpPr>
        <p:spPr>
          <a:xfrm>
            <a:off x="5118100" y="5105400"/>
            <a:ext cx="4127500" cy="2044700"/>
          </a:xfrm>
          <a:prstGeom prst="roundRect">
            <a:avLst>
              <a:gd fmla="val 14907" name="adj"/>
            </a:avLst>
          </a:prstGeom>
          <a:solidFill>
            <a:srgbClr val="EBEBEB"/>
          </a:solidFill>
          <a:ln cap="flat" cmpd="sng" w="25400">
            <a:solidFill>
              <a:srgbClr val="C0C0C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BF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7"/>
          <p:cNvSpPr txBox="1"/>
          <p:nvPr/>
        </p:nvSpPr>
        <p:spPr>
          <a:xfrm>
            <a:off x="5258283" y="5727700"/>
            <a:ext cx="37719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-1587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0C0"/>
              </a:buClr>
              <a:buSzPts val="2400"/>
              <a:buFont typeface="Nanum Gothic Coding"/>
              <a:buChar char="•"/>
            </a:pPr>
            <a:r>
              <a:rPr lang="en-US"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프로덕트</a:t>
            </a:r>
            <a:r>
              <a:rPr i="0" lang="en-US" sz="2400" u="none" cap="none" strike="noStrike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 </a:t>
            </a:r>
            <a:r>
              <a:rPr lang="en-US"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백로그</a:t>
            </a:r>
            <a:endParaRPr i="0" sz="2400" u="none" cap="none" strike="noStrike">
              <a:solidFill>
                <a:srgbClr val="C0C0C0"/>
              </a:solidFill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587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0C0"/>
              </a:buClr>
              <a:buSzPts val="2400"/>
              <a:buFont typeface="Nanum Gothic Coding"/>
              <a:buChar char="•"/>
            </a:pPr>
            <a:r>
              <a:rPr lang="en-US"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스프린트</a:t>
            </a:r>
            <a:r>
              <a:rPr i="0" lang="en-US" sz="2400" u="none" cap="none" strike="noStrike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 </a:t>
            </a:r>
            <a:r>
              <a:rPr lang="en-US"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백로그</a:t>
            </a:r>
            <a:endParaRPr i="0" sz="2400" u="none" cap="none" strike="noStrike">
              <a:solidFill>
                <a:srgbClr val="C0C0C0"/>
              </a:solidFill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587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0C0"/>
              </a:buClr>
              <a:buSzPts val="2400"/>
              <a:buFont typeface="Nanum Gothic Coding"/>
              <a:buChar char="•"/>
            </a:pPr>
            <a:r>
              <a:rPr lang="en-US"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번다운</a:t>
            </a:r>
            <a:r>
              <a:rPr i="0" lang="en-US" sz="2400" u="none" cap="none" strike="noStrike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 </a:t>
            </a:r>
            <a:r>
              <a:rPr lang="en-US"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차트</a:t>
            </a:r>
            <a:endParaRPr sz="24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5588000" y="5105400"/>
            <a:ext cx="1905000" cy="5969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8" name="Google Shape;298;p17"/>
          <p:cNvSpPr/>
          <p:nvPr/>
        </p:nvSpPr>
        <p:spPr>
          <a:xfrm rot="10800000">
            <a:off x="7378700" y="5245100"/>
            <a:ext cx="495300" cy="457200"/>
          </a:xfrm>
          <a:custGeom>
            <a:rect b="b" l="l" r="r" t="t"/>
            <a:pathLst>
              <a:path extrusionOk="0" h="21600" w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C0C0C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i="0" sz="4000" u="none" cap="none" strike="noStrike">
              <a:solidFill>
                <a:srgbClr val="FFFFFF"/>
              </a:solidFill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299" name="Google Shape;299;p17"/>
          <p:cNvSpPr/>
          <p:nvPr/>
        </p:nvSpPr>
        <p:spPr>
          <a:xfrm>
            <a:off x="5105400" y="5105400"/>
            <a:ext cx="495300" cy="457200"/>
          </a:xfrm>
          <a:custGeom>
            <a:rect b="b" l="l" r="r" t="t"/>
            <a:pathLst>
              <a:path extrusionOk="0" h="21600" w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C0C0C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5105400" y="5448300"/>
            <a:ext cx="622300" cy="254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7251700" y="5105400"/>
            <a:ext cx="622300" cy="254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2" name="Google Shape;302;p17"/>
          <p:cNvSpPr txBox="1"/>
          <p:nvPr/>
        </p:nvSpPr>
        <p:spPr>
          <a:xfrm>
            <a:off x="5270983" y="5118100"/>
            <a:ext cx="2121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결과물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grpSp>
        <p:nvGrpSpPr>
          <p:cNvPr id="303" name="Google Shape;303;p17"/>
          <p:cNvGrpSpPr/>
          <p:nvPr/>
        </p:nvGrpSpPr>
        <p:grpSpPr>
          <a:xfrm>
            <a:off x="723900" y="1079500"/>
            <a:ext cx="4140200" cy="2044700"/>
            <a:chOff x="0" y="0"/>
            <a:chExt cx="4140200" cy="2044700"/>
          </a:xfrm>
        </p:grpSpPr>
        <p:sp>
          <p:nvSpPr>
            <p:cNvPr id="304" name="Google Shape;304;p17"/>
            <p:cNvSpPr/>
            <p:nvPr/>
          </p:nvSpPr>
          <p:spPr>
            <a:xfrm>
              <a:off x="12700" y="0"/>
              <a:ext cx="4127500" cy="2044700"/>
            </a:xfrm>
            <a:prstGeom prst="roundRect">
              <a:avLst>
                <a:gd fmla="val 14907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005192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05" name="Google Shape;305;p17"/>
            <p:cNvSpPr txBox="1"/>
            <p:nvPr/>
          </p:nvSpPr>
          <p:spPr>
            <a:xfrm>
              <a:off x="152883" y="622300"/>
              <a:ext cx="2806800" cy="13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프로덕트</a:t>
              </a:r>
              <a:r>
                <a:rPr i="0" lang="en-US" sz="24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오우너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스크럼마스터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팀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482600" y="0"/>
              <a:ext cx="1905000" cy="5969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 rot="10800000">
              <a:off x="2273300" y="1397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0" y="342900"/>
              <a:ext cx="622300" cy="254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146300" y="0"/>
              <a:ext cx="622300" cy="254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11" name="Google Shape;311;p17"/>
            <p:cNvSpPr txBox="1"/>
            <p:nvPr/>
          </p:nvSpPr>
          <p:spPr>
            <a:xfrm>
              <a:off x="165583" y="12700"/>
              <a:ext cx="21210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Gill Sans"/>
                <a:buNone/>
              </a:pPr>
              <a:r>
                <a:rPr lang="en-US" sz="3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역할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 sz="6400"/>
              <a:t>프로덕트</a:t>
            </a:r>
            <a:r>
              <a:rPr i="0" lang="en-US" sz="6400" u="none" cap="none" strike="noStrike">
                <a:solidFill>
                  <a:srgbClr val="5F7BAE"/>
                </a:solidFill>
              </a:rPr>
              <a:t> </a:t>
            </a:r>
            <a:r>
              <a:rPr lang="en-US" sz="6400"/>
              <a:t>오너</a:t>
            </a:r>
            <a:endParaRPr/>
          </a:p>
        </p:txBody>
      </p:sp>
      <p:sp>
        <p:nvSpPr>
          <p:cNvPr id="317" name="Google Shape;317;p18"/>
          <p:cNvSpPr txBox="1"/>
          <p:nvPr>
            <p:ph idx="1" type="body"/>
          </p:nvPr>
        </p:nvSpPr>
        <p:spPr>
          <a:xfrm>
            <a:off x="342900" y="1600200"/>
            <a:ext cx="94615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2100" lvl="0" marL="6985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제품의 기능 정의</a:t>
            </a:r>
            <a:endParaRPr sz="3000"/>
          </a:p>
          <a:p>
            <a:pPr indent="-292100" lvl="0" marL="6985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출시일 및 내용 결정</a:t>
            </a:r>
            <a:endParaRPr sz="3000"/>
          </a:p>
          <a:p>
            <a:pPr indent="-292100" lvl="0" marL="6985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제품의 수익성(ROI)을 책임</a:t>
            </a:r>
            <a:endParaRPr sz="3000"/>
          </a:p>
          <a:p>
            <a:pPr indent="-292100" lvl="0" marL="6985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시장 가치에 따라 기능의 우선 순위 지정</a:t>
            </a:r>
            <a:endParaRPr sz="3000"/>
          </a:p>
          <a:p>
            <a:pPr indent="-292100" lvl="0" marL="6985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필요에 따라 기능을 조정하고 반복할 때마다 우선 순위를 지정</a:t>
            </a:r>
            <a:endParaRPr sz="3000"/>
          </a:p>
          <a:p>
            <a:pPr indent="-292100" lvl="0" marL="6985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작업 결과 수락 또는 거부</a:t>
            </a:r>
            <a:endParaRPr sz="3000"/>
          </a:p>
        </p:txBody>
      </p:sp>
      <p:pic>
        <p:nvPicPr>
          <p:cNvPr descr="bossman-product-M.png" id="318" name="Google Shape;3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00" y="211478"/>
            <a:ext cx="2438401" cy="1884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p14:dur="1000">
    <p:wipe dir="l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i="0" lang="en-US" u="none" cap="none" strike="noStrike">
                <a:solidFill>
                  <a:srgbClr val="5F7BAE"/>
                </a:solidFill>
              </a:rPr>
              <a:t>The </a:t>
            </a:r>
            <a:r>
              <a:rPr lang="en-US"/>
              <a:t>스크럼마스터</a:t>
            </a:r>
            <a:endParaRPr/>
          </a:p>
        </p:txBody>
      </p:sp>
      <p:sp>
        <p:nvSpPr>
          <p:cNvPr id="324" name="Google Shape;324;p19"/>
          <p:cNvSpPr txBox="1"/>
          <p:nvPr>
            <p:ph idx="1" type="body"/>
          </p:nvPr>
        </p:nvSpPr>
        <p:spPr>
          <a:xfrm>
            <a:off x="342900" y="1600200"/>
            <a:ext cx="94615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83632" lvl="0" marL="661457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•"/>
            </a:pPr>
            <a:r>
              <a:rPr lang="en-US" sz="2800">
                <a:solidFill>
                  <a:schemeClr val="dk1"/>
                </a:solidFill>
              </a:rPr>
              <a:t>프로젝트에 대한 관리를 대표함</a:t>
            </a:r>
            <a:endParaRPr sz="2800">
              <a:solidFill>
                <a:schemeClr val="dk1"/>
              </a:solidFill>
            </a:endParaRPr>
          </a:p>
          <a:p>
            <a:pPr indent="-283632" lvl="0" marL="661457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•"/>
            </a:pPr>
            <a:r>
              <a:rPr lang="en-US" sz="2800">
                <a:solidFill>
                  <a:schemeClr val="dk1"/>
                </a:solidFill>
              </a:rPr>
              <a:t>스크럼의 가치와 관행을 제정하는 책임</a:t>
            </a:r>
            <a:endParaRPr sz="2800">
              <a:solidFill>
                <a:schemeClr val="dk1"/>
              </a:solidFill>
            </a:endParaRPr>
          </a:p>
          <a:p>
            <a:pPr indent="-283632" lvl="0" marL="661457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•"/>
            </a:pPr>
            <a:r>
              <a:rPr lang="en-US" sz="2800">
                <a:solidFill>
                  <a:schemeClr val="dk1"/>
                </a:solidFill>
              </a:rPr>
              <a:t>장애물 제거</a:t>
            </a:r>
            <a:endParaRPr sz="2800">
              <a:solidFill>
                <a:schemeClr val="dk1"/>
              </a:solidFill>
            </a:endParaRPr>
          </a:p>
          <a:p>
            <a:pPr indent="-283632" lvl="0" marL="661457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•"/>
            </a:pPr>
            <a:r>
              <a:rPr lang="en-US" sz="2800">
                <a:solidFill>
                  <a:schemeClr val="dk1"/>
                </a:solidFill>
              </a:rPr>
              <a:t>팀이 완벽하게 기능하고 생산적인지 확인</a:t>
            </a:r>
            <a:endParaRPr sz="2800">
              <a:solidFill>
                <a:schemeClr val="dk1"/>
              </a:solidFill>
            </a:endParaRPr>
          </a:p>
          <a:p>
            <a:pPr indent="-283632" lvl="0" marL="661457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•"/>
            </a:pPr>
            <a:r>
              <a:rPr lang="en-US" sz="2800">
                <a:solidFill>
                  <a:schemeClr val="dk1"/>
                </a:solidFill>
              </a:rPr>
              <a:t>모든 역할과 기능에 걸쳐 긴밀한 협력 가능하게</a:t>
            </a:r>
            <a:endParaRPr sz="2800">
              <a:solidFill>
                <a:schemeClr val="dk1"/>
              </a:solidFill>
            </a:endParaRPr>
          </a:p>
          <a:p>
            <a:pPr indent="-283632" lvl="0" marL="661457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000"/>
              <a:buChar char="•"/>
            </a:pPr>
            <a:r>
              <a:rPr lang="en-US" sz="2800">
                <a:solidFill>
                  <a:schemeClr val="dk1"/>
                </a:solidFill>
              </a:rPr>
              <a:t>외부 간섭으로부터 팀 보호</a:t>
            </a:r>
            <a:endParaRPr sz="3000"/>
          </a:p>
        </p:txBody>
      </p:sp>
      <p:pic>
        <p:nvPicPr>
          <p:cNvPr descr="coach-M.png" id="325" name="Google Shape;3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6700" y="375338"/>
            <a:ext cx="1828800" cy="1542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/>
          <p:nvPr/>
        </p:nvSpPr>
        <p:spPr>
          <a:xfrm>
            <a:off x="2794000" y="4445000"/>
            <a:ext cx="4572000" cy="1841500"/>
          </a:xfrm>
          <a:prstGeom prst="roundRect">
            <a:avLst>
              <a:gd fmla="val 16552" name="adj"/>
            </a:avLst>
          </a:prstGeom>
          <a:solidFill>
            <a:srgbClr val="F4F4F4"/>
          </a:solidFill>
          <a:ln cap="flat" cmpd="sng" w="50800">
            <a:solidFill>
              <a:srgbClr val="9211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BF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3518197" y="5219700"/>
            <a:ext cx="3035301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Gill Sans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&lt;you&gt;</a:t>
            </a:r>
            <a:endParaRPr b="0" i="0" sz="32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Gill Sans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&lt;date&gt;</a:t>
            </a: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263900" y="4457700"/>
            <a:ext cx="2362200" cy="647700"/>
          </a:xfrm>
          <a:prstGeom prst="rect">
            <a:avLst/>
          </a:prstGeom>
          <a:solidFill>
            <a:srgbClr val="9211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Google Shape;53;p2"/>
          <p:cNvSpPr/>
          <p:nvPr/>
        </p:nvSpPr>
        <p:spPr>
          <a:xfrm rot="10800000">
            <a:off x="5575300" y="4648200"/>
            <a:ext cx="495300" cy="457200"/>
          </a:xfrm>
          <a:custGeom>
            <a:rect b="b" l="l" r="r" t="t"/>
            <a:pathLst>
              <a:path extrusionOk="0" h="21600" w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9211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781300" y="4432300"/>
            <a:ext cx="495300" cy="457200"/>
          </a:xfrm>
          <a:custGeom>
            <a:rect b="b" l="l" r="r" t="t"/>
            <a:pathLst>
              <a:path extrusionOk="0" h="21600" w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9211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2781300" y="4876800"/>
            <a:ext cx="584200" cy="228600"/>
          </a:xfrm>
          <a:prstGeom prst="rect">
            <a:avLst/>
          </a:prstGeom>
          <a:solidFill>
            <a:srgbClr val="9211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5486400" y="4419600"/>
            <a:ext cx="584200" cy="241300"/>
          </a:xfrm>
          <a:prstGeom prst="rect">
            <a:avLst/>
          </a:prstGeom>
          <a:solidFill>
            <a:srgbClr val="9211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3061183" y="4457700"/>
            <a:ext cx="25146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rPr lang="en-US"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발표자</a:t>
            </a:r>
            <a:endParaRPr/>
          </a:p>
        </p:txBody>
      </p:sp>
      <p:sp>
        <p:nvSpPr>
          <p:cNvPr id="58" name="Google Shape;58;p2"/>
          <p:cNvSpPr txBox="1"/>
          <p:nvPr/>
        </p:nvSpPr>
        <p:spPr>
          <a:xfrm>
            <a:off x="762892" y="2159000"/>
            <a:ext cx="8628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en-US" sz="64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스크럼 소개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</p:spTree>
  </p:cSld>
  <p:clrMapOvr>
    <a:masterClrMapping/>
  </p:clrMapOvr>
  <p:transition spd="slow" p14:dur="2000">
    <p:wipe dir="l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/>
              <a:t>팀</a:t>
            </a:r>
            <a:endParaRPr/>
          </a:p>
        </p:txBody>
      </p:sp>
      <p:sp>
        <p:nvSpPr>
          <p:cNvPr id="331" name="Google Shape;331;p20"/>
          <p:cNvSpPr txBox="1"/>
          <p:nvPr>
            <p:ph idx="1" type="body"/>
          </p:nvPr>
        </p:nvSpPr>
        <p:spPr>
          <a:xfrm>
            <a:off x="342900" y="1600200"/>
            <a:ext cx="9461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76577" lvl="0" marL="68615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보통 5~9명</a:t>
            </a:r>
            <a:endParaRPr sz="2800"/>
          </a:p>
          <a:p>
            <a:pPr indent="-276577" lvl="0" marL="686152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교차 기능</a:t>
            </a:r>
            <a:r>
              <a:rPr lang="en-US" sz="2800"/>
              <a:t>:</a:t>
            </a:r>
            <a:endParaRPr sz="2800"/>
          </a:p>
          <a:p>
            <a:pPr indent="-313134" lvl="1" marL="1027509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프로그래머, 테스터, 사용자 경험 디자이너 등</a:t>
            </a:r>
            <a:r>
              <a:rPr lang="en-US" sz="2800"/>
              <a:t>.</a:t>
            </a:r>
            <a:endParaRPr sz="2800"/>
          </a:p>
          <a:p>
            <a:pPr indent="-265288" lvl="0" marL="636763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회원은 풀타임이어야 함</a:t>
            </a:r>
            <a:endParaRPr sz="2800"/>
          </a:p>
          <a:p>
            <a:pPr indent="-313134" lvl="1" marL="1027509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Gill Sans"/>
              <a:buChar char="•"/>
            </a:pPr>
            <a:r>
              <a:rPr lang="en-US" sz="2800">
                <a:solidFill>
                  <a:schemeClr val="dk1"/>
                </a:solidFill>
              </a:rPr>
              <a:t>예외일 수 있음</a:t>
            </a:r>
            <a:r>
              <a:rPr lang="en-US" sz="2800"/>
              <a:t> (</a:t>
            </a:r>
            <a:r>
              <a:rPr lang="en-US" sz="2800"/>
              <a:t>예</a:t>
            </a:r>
            <a:r>
              <a:rPr lang="en-US" sz="2800"/>
              <a:t>, </a:t>
            </a:r>
            <a:r>
              <a:rPr lang="en-US" sz="2800">
                <a:solidFill>
                  <a:schemeClr val="dk1"/>
                </a:solidFill>
              </a:rPr>
              <a:t>데이터베이스 관리자</a:t>
            </a:r>
            <a:r>
              <a:rPr lang="en-US" sz="2800"/>
              <a:t>)</a:t>
            </a:r>
            <a:endParaRPr sz="2800"/>
          </a:p>
          <a:p>
            <a:pPr indent="-276577" lvl="0" marL="686152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팀은 자체 조직화</a:t>
            </a:r>
            <a:endParaRPr sz="2800"/>
          </a:p>
          <a:p>
            <a:pPr indent="-313134" lvl="1" marL="1027509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이상적으로, 직책</a:t>
            </a:r>
            <a:r>
              <a:rPr lang="en-US" sz="2800"/>
              <a:t>은 없지만 드물게 가능</a:t>
            </a:r>
            <a:endParaRPr sz="2800"/>
          </a:p>
          <a:p>
            <a:pPr indent="-276577" lvl="0" marL="686152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멤버십은 스프린트 간에만 변경되어야 함</a:t>
            </a:r>
            <a:endParaRPr sz="2800"/>
          </a:p>
        </p:txBody>
      </p:sp>
      <p:grpSp>
        <p:nvGrpSpPr>
          <p:cNvPr id="332" name="Google Shape;332;p20"/>
          <p:cNvGrpSpPr/>
          <p:nvPr/>
        </p:nvGrpSpPr>
        <p:grpSpPr>
          <a:xfrm>
            <a:off x="6548119" y="579120"/>
            <a:ext cx="2705101" cy="2137692"/>
            <a:chOff x="0" y="0"/>
            <a:chExt cx="2705100" cy="2137690"/>
          </a:xfrm>
        </p:grpSpPr>
        <p:pic>
          <p:nvPicPr>
            <p:cNvPr descr="hacker-dude-S.png" id="333" name="Google Shape;333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41615" y="719160"/>
              <a:ext cx="804933" cy="6993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4" name="Google Shape;334;p20"/>
            <p:cNvGrpSpPr/>
            <p:nvPr/>
          </p:nvGrpSpPr>
          <p:grpSpPr>
            <a:xfrm>
              <a:off x="0" y="0"/>
              <a:ext cx="2705100" cy="2137690"/>
              <a:chOff x="0" y="0"/>
              <a:chExt cx="2705100" cy="2137689"/>
            </a:xfrm>
          </p:grpSpPr>
          <p:grpSp>
            <p:nvGrpSpPr>
              <p:cNvPr id="335" name="Google Shape;335;p20"/>
              <p:cNvGrpSpPr/>
              <p:nvPr/>
            </p:nvGrpSpPr>
            <p:grpSpPr>
              <a:xfrm>
                <a:off x="0" y="0"/>
                <a:ext cx="2705100" cy="699369"/>
                <a:chOff x="0" y="0"/>
                <a:chExt cx="2705100" cy="699368"/>
              </a:xfrm>
            </p:grpSpPr>
            <p:pic>
              <p:nvPicPr>
                <p:cNvPr descr="blue-blonde-S.png" id="336" name="Google Shape;336;p2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804933" cy="6993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blue-brunette-S.png" id="337" name="Google Shape;337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950083" y="0"/>
                  <a:ext cx="804934" cy="6993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blue-blonde-S.png" id="338" name="Google Shape;338;p2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900167" y="0"/>
                  <a:ext cx="804933" cy="6993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descr="blue-guy-S.png" id="339" name="Google Shape;339;p2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41020" y="745551"/>
                <a:ext cx="804933" cy="65978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40" name="Google Shape;340;p20"/>
              <p:cNvGrpSpPr/>
              <p:nvPr/>
            </p:nvGrpSpPr>
            <p:grpSpPr>
              <a:xfrm>
                <a:off x="0" y="1438320"/>
                <a:ext cx="2705100" cy="699369"/>
                <a:chOff x="0" y="0"/>
                <a:chExt cx="2705100" cy="699368"/>
              </a:xfrm>
            </p:grpSpPr>
            <p:pic>
              <p:nvPicPr>
                <p:cNvPr descr="blue-guy-S.png" id="341" name="Google Shape;341;p20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0" y="26391"/>
                  <a:ext cx="804933" cy="6597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coach-S.png" id="342" name="Google Shape;342;p20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1900167" y="0"/>
                  <a:ext cx="804933" cy="6993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hacker-dude-S.png" id="343" name="Google Shape;343;p20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950083" y="0"/>
                  <a:ext cx="804934" cy="6993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1"/>
          <p:cNvGrpSpPr/>
          <p:nvPr/>
        </p:nvGrpSpPr>
        <p:grpSpPr>
          <a:xfrm>
            <a:off x="723900" y="1079500"/>
            <a:ext cx="4140200" cy="2044700"/>
            <a:chOff x="0" y="0"/>
            <a:chExt cx="4140200" cy="2044700"/>
          </a:xfrm>
        </p:grpSpPr>
        <p:sp>
          <p:nvSpPr>
            <p:cNvPr id="349" name="Google Shape;349;p21"/>
            <p:cNvSpPr/>
            <p:nvPr/>
          </p:nvSpPr>
          <p:spPr>
            <a:xfrm>
              <a:off x="12700" y="0"/>
              <a:ext cx="4127500" cy="2044700"/>
            </a:xfrm>
            <a:prstGeom prst="roundRect">
              <a:avLst>
                <a:gd fmla="val 14907" name="adj"/>
              </a:avLst>
            </a:prstGeom>
            <a:solidFill>
              <a:srgbClr val="EBEBEB"/>
            </a:solidFill>
            <a:ln cap="flat" cmpd="sng" w="25400">
              <a:solidFill>
                <a:srgbClr val="C0C0C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152883" y="622300"/>
              <a:ext cx="2806800" cy="13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프로덕트</a:t>
              </a:r>
              <a:r>
                <a:rPr i="0" lang="en-US" sz="2400" u="none" cap="none" strike="noStrike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오우너</a:t>
              </a:r>
              <a:endParaRPr i="0" sz="2400" u="none" cap="none" strike="noStrike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스크럼마스터</a:t>
              </a:r>
              <a:endParaRPr i="0" sz="2400" u="none" cap="none" strike="noStrike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i="0" lang="en-US" sz="2400" u="none" cap="none" strike="noStrike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Team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482600" y="0"/>
              <a:ext cx="1905000" cy="5969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 rot="10800000">
              <a:off x="2273300" y="1397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0" y="342900"/>
              <a:ext cx="622300" cy="254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2146300" y="0"/>
              <a:ext cx="622300" cy="254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165583" y="12700"/>
              <a:ext cx="21210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Gill Sans"/>
                <a:buNone/>
              </a:pPr>
              <a:r>
                <a:rPr lang="en-US" sz="3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역할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sp>
        <p:nvSpPr>
          <p:cNvPr id="357" name="Google Shape;357;p21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89B5"/>
              </a:buClr>
              <a:buSzPts val="6400"/>
              <a:buFont typeface="Gill Sans"/>
              <a:buNone/>
            </a:pPr>
            <a:r>
              <a:rPr lang="en-US"/>
              <a:t>스크</a:t>
            </a:r>
            <a:r>
              <a:rPr lang="en-US"/>
              <a:t>럼 프레임워크</a:t>
            </a:r>
            <a:endParaRPr/>
          </a:p>
        </p:txBody>
      </p:sp>
      <p:grpSp>
        <p:nvGrpSpPr>
          <p:cNvPr id="358" name="Google Shape;358;p21"/>
          <p:cNvGrpSpPr/>
          <p:nvPr/>
        </p:nvGrpSpPr>
        <p:grpSpPr>
          <a:xfrm>
            <a:off x="5105400" y="5105400"/>
            <a:ext cx="4140200" cy="2044700"/>
            <a:chOff x="0" y="0"/>
            <a:chExt cx="4140200" cy="2044700"/>
          </a:xfrm>
        </p:grpSpPr>
        <p:sp>
          <p:nvSpPr>
            <p:cNvPr id="359" name="Google Shape;359;p21"/>
            <p:cNvSpPr/>
            <p:nvPr/>
          </p:nvSpPr>
          <p:spPr>
            <a:xfrm>
              <a:off x="12700" y="0"/>
              <a:ext cx="4127500" cy="2044700"/>
            </a:xfrm>
            <a:prstGeom prst="roundRect">
              <a:avLst>
                <a:gd fmla="val 14907" name="adj"/>
              </a:avLst>
            </a:prstGeom>
            <a:solidFill>
              <a:srgbClr val="EBEBEB"/>
            </a:solidFill>
            <a:ln cap="flat" cmpd="sng" w="25400">
              <a:solidFill>
                <a:srgbClr val="C0C0C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60" name="Google Shape;360;p21"/>
            <p:cNvSpPr txBox="1"/>
            <p:nvPr/>
          </p:nvSpPr>
          <p:spPr>
            <a:xfrm>
              <a:off x="152883" y="622300"/>
              <a:ext cx="3771900" cy="121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15875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프로덕트</a:t>
              </a:r>
              <a:r>
                <a:rPr i="0" lang="en-US" sz="2400" u="none" cap="none" strike="noStrike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백로그</a:t>
              </a:r>
              <a:endParaRPr i="0" sz="2400" u="none" cap="none" strike="noStrike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i="0" lang="en-US" sz="2400" u="none" cap="none" strike="noStrike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백로그</a:t>
              </a:r>
              <a:endParaRPr i="0" sz="2400" u="none" cap="none" strike="noStrike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번다운</a:t>
              </a:r>
              <a:r>
                <a:rPr i="0" lang="en-US" sz="2400" u="none" cap="none" strike="noStrike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차트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482600" y="0"/>
              <a:ext cx="1905000" cy="5969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 rot="10800000">
              <a:off x="2273300" y="1397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0" y="342900"/>
              <a:ext cx="622300" cy="254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2146300" y="0"/>
              <a:ext cx="622300" cy="254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66" name="Google Shape;366;p21"/>
            <p:cNvSpPr txBox="1"/>
            <p:nvPr/>
          </p:nvSpPr>
          <p:spPr>
            <a:xfrm>
              <a:off x="165583" y="12700"/>
              <a:ext cx="21210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Gill Sans"/>
                <a:buNone/>
              </a:pPr>
              <a:r>
                <a:rPr lang="en-US" sz="3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결과물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grpSp>
        <p:nvGrpSpPr>
          <p:cNvPr id="367" name="Google Shape;367;p21"/>
          <p:cNvGrpSpPr/>
          <p:nvPr/>
        </p:nvGrpSpPr>
        <p:grpSpPr>
          <a:xfrm>
            <a:off x="3136900" y="2667000"/>
            <a:ext cx="4140200" cy="2527300"/>
            <a:chOff x="0" y="0"/>
            <a:chExt cx="4140200" cy="2527300"/>
          </a:xfrm>
        </p:grpSpPr>
        <p:sp>
          <p:nvSpPr>
            <p:cNvPr id="368" name="Google Shape;368;p21"/>
            <p:cNvSpPr/>
            <p:nvPr/>
          </p:nvSpPr>
          <p:spPr>
            <a:xfrm>
              <a:off x="12700" y="0"/>
              <a:ext cx="4127500" cy="2527300"/>
            </a:xfrm>
            <a:prstGeom prst="roundRect">
              <a:avLst>
                <a:gd fmla="val 12060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005192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69" name="Google Shape;369;p21"/>
            <p:cNvSpPr txBox="1"/>
            <p:nvPr/>
          </p:nvSpPr>
          <p:spPr>
            <a:xfrm>
              <a:off x="152883" y="622300"/>
              <a:ext cx="3683100" cy="17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계획</a:t>
              </a:r>
              <a:endParaRPr sz="24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리뷰</a:t>
              </a:r>
              <a:endParaRPr sz="24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회고</a:t>
              </a:r>
              <a:endParaRPr sz="24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일일 스크럼 회의</a:t>
              </a:r>
              <a:endParaRPr sz="24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482600" y="0"/>
              <a:ext cx="1905000" cy="5969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71" name="Google Shape;371;p21"/>
            <p:cNvSpPr/>
            <p:nvPr/>
          </p:nvSpPr>
          <p:spPr>
            <a:xfrm rot="10800000">
              <a:off x="2273300" y="1397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0" y="342900"/>
              <a:ext cx="622300" cy="254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146300" y="0"/>
              <a:ext cx="622300" cy="254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75" name="Google Shape;375;p21"/>
            <p:cNvSpPr txBox="1"/>
            <p:nvPr/>
          </p:nvSpPr>
          <p:spPr>
            <a:xfrm>
              <a:off x="165574" y="12700"/>
              <a:ext cx="24129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Gill Sans"/>
                <a:buNone/>
              </a:pPr>
              <a:r>
                <a:rPr lang="en-US" sz="3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세레모니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"/>
          <p:cNvSpPr/>
          <p:nvPr/>
        </p:nvSpPr>
        <p:spPr>
          <a:xfrm>
            <a:off x="2463800" y="901700"/>
            <a:ext cx="5092700" cy="6019800"/>
          </a:xfrm>
          <a:prstGeom prst="roundRect">
            <a:avLst>
              <a:gd fmla="val 5985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0051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BF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2933700" y="901700"/>
            <a:ext cx="3492500" cy="596900"/>
          </a:xfrm>
          <a:prstGeom prst="rect">
            <a:avLst/>
          </a:prstGeom>
          <a:solidFill>
            <a:srgbClr val="00519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2451100" y="901700"/>
            <a:ext cx="495300" cy="457200"/>
          </a:xfrm>
          <a:custGeom>
            <a:rect b="b" l="l" r="r" t="t"/>
            <a:pathLst>
              <a:path extrusionOk="0" h="21600" w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2451100" y="1244600"/>
            <a:ext cx="622300" cy="254000"/>
          </a:xfrm>
          <a:prstGeom prst="rect">
            <a:avLst/>
          </a:prstGeom>
          <a:solidFill>
            <a:srgbClr val="00519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84" name="Google Shape;384;p22"/>
          <p:cNvGrpSpPr/>
          <p:nvPr/>
        </p:nvGrpSpPr>
        <p:grpSpPr>
          <a:xfrm>
            <a:off x="6235700" y="901700"/>
            <a:ext cx="622301" cy="596901"/>
            <a:chOff x="0" y="0"/>
            <a:chExt cx="622300" cy="596900"/>
          </a:xfrm>
        </p:grpSpPr>
        <p:sp>
          <p:nvSpPr>
            <p:cNvPr id="385" name="Google Shape;385;p22"/>
            <p:cNvSpPr/>
            <p:nvPr/>
          </p:nvSpPr>
          <p:spPr>
            <a:xfrm rot="10800000">
              <a:off x="127000" y="1397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0" y="0"/>
              <a:ext cx="622300" cy="254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87" name="Google Shape;387;p22"/>
          <p:cNvSpPr txBox="1"/>
          <p:nvPr/>
        </p:nvSpPr>
        <p:spPr>
          <a:xfrm>
            <a:off x="2616683" y="901700"/>
            <a:ext cx="3975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26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스프린트 계획 회의</a:t>
            </a:r>
            <a:endParaRPr sz="8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grpSp>
        <p:nvGrpSpPr>
          <p:cNvPr id="388" name="Google Shape;388;p22"/>
          <p:cNvGrpSpPr/>
          <p:nvPr/>
        </p:nvGrpSpPr>
        <p:grpSpPr>
          <a:xfrm>
            <a:off x="2717800" y="1701799"/>
            <a:ext cx="4660900" cy="1866901"/>
            <a:chOff x="0" y="0"/>
            <a:chExt cx="4660900" cy="1866900"/>
          </a:xfrm>
        </p:grpSpPr>
        <p:sp>
          <p:nvSpPr>
            <p:cNvPr id="389" name="Google Shape;389;p22"/>
            <p:cNvSpPr/>
            <p:nvPr/>
          </p:nvSpPr>
          <p:spPr>
            <a:xfrm>
              <a:off x="0" y="0"/>
              <a:ext cx="4660900" cy="1866900"/>
            </a:xfrm>
            <a:prstGeom prst="roundRect">
              <a:avLst>
                <a:gd fmla="val 16327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10612B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482600" y="0"/>
              <a:ext cx="2273300" cy="457200"/>
            </a:xfrm>
            <a:prstGeom prst="rect">
              <a:avLst/>
            </a:prstGeom>
            <a:solidFill>
              <a:srgbClr val="10612B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 rot="10800000">
              <a:off x="262890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10612B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10612B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93" name="Google Shape;393;p22"/>
            <p:cNvSpPr txBox="1"/>
            <p:nvPr/>
          </p:nvSpPr>
          <p:spPr>
            <a:xfrm>
              <a:off x="165575" y="1"/>
              <a:ext cx="3352200" cy="4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Gill Sans"/>
                <a:buNone/>
              </a:pPr>
              <a:r>
                <a:rPr lang="en-US" sz="2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 우선 순위</a:t>
              </a:r>
              <a:endParaRPr sz="2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94" name="Google Shape;394;p22"/>
            <p:cNvSpPr txBox="1"/>
            <p:nvPr/>
          </p:nvSpPr>
          <p:spPr>
            <a:xfrm>
              <a:off x="63983" y="533400"/>
              <a:ext cx="43179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152400" lvl="0" marL="22860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Nanum Gothic Coding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프로덕트 백로그 분석 및 평가</a:t>
              </a:r>
              <a:endParaRPr sz="18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2400" lvl="0" marL="22860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Nanum Gothic Coding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 목표 선택</a:t>
              </a:r>
              <a:endParaRPr sz="18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grpSp>
        <p:nvGrpSpPr>
          <p:cNvPr id="395" name="Google Shape;395;p22"/>
          <p:cNvGrpSpPr/>
          <p:nvPr/>
        </p:nvGrpSpPr>
        <p:grpSpPr>
          <a:xfrm>
            <a:off x="2717800" y="3746499"/>
            <a:ext cx="4660900" cy="2933701"/>
            <a:chOff x="0" y="0"/>
            <a:chExt cx="4660900" cy="2933700"/>
          </a:xfrm>
        </p:grpSpPr>
        <p:sp>
          <p:nvSpPr>
            <p:cNvPr id="396" name="Google Shape;396;p22"/>
            <p:cNvSpPr/>
            <p:nvPr/>
          </p:nvSpPr>
          <p:spPr>
            <a:xfrm>
              <a:off x="0" y="0"/>
              <a:ext cx="4660900" cy="2933700"/>
            </a:xfrm>
            <a:prstGeom prst="roundRect">
              <a:avLst>
                <a:gd fmla="val 10390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10612B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482600" y="0"/>
              <a:ext cx="2273300" cy="457200"/>
            </a:xfrm>
            <a:prstGeom prst="rect">
              <a:avLst/>
            </a:prstGeom>
            <a:solidFill>
              <a:srgbClr val="10612B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98" name="Google Shape;398;p22"/>
            <p:cNvSpPr/>
            <p:nvPr/>
          </p:nvSpPr>
          <p:spPr>
            <a:xfrm rot="10800000">
              <a:off x="262890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10612B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10612B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i="0" sz="40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400" name="Google Shape;400;p22"/>
            <p:cNvSpPr txBox="1"/>
            <p:nvPr/>
          </p:nvSpPr>
          <p:spPr>
            <a:xfrm>
              <a:off x="165583" y="0"/>
              <a:ext cx="2552700" cy="4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Gill Sans"/>
                <a:buNone/>
              </a:pPr>
              <a:r>
                <a:rPr lang="en-US" sz="2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 계획</a:t>
              </a:r>
              <a:endParaRPr sz="2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401" name="Google Shape;401;p22"/>
            <p:cNvSpPr txBox="1"/>
            <p:nvPr/>
          </p:nvSpPr>
          <p:spPr>
            <a:xfrm>
              <a:off x="63983" y="533400"/>
              <a:ext cx="4317900" cy="167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152400" lvl="0" marL="22860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Nanum Gothic Coding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 목표 달성 방법 결정(설계)</a:t>
              </a:r>
              <a:endParaRPr sz="18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2400" lvl="0" marL="22860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Nanum Gothic Coding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프로덕트 백로그 항목(사용자 스토리/기능)에서 스프린트 백로그 (작업) 생성</a:t>
              </a:r>
              <a:endParaRPr sz="18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2400" lvl="0" marL="228600" marR="0" rtl="0" algn="l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Nanum Gothic Coding"/>
                <a:buChar char="•"/>
              </a:pPr>
              <a:r>
                <a:rPr lang="en-US" sz="18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시간 단위로 스프린트 백로그 추정</a:t>
              </a:r>
              <a:endParaRPr sz="18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grpSp>
        <p:nvGrpSpPr>
          <p:cNvPr id="402" name="Google Shape;402;p22"/>
          <p:cNvGrpSpPr/>
          <p:nvPr/>
        </p:nvGrpSpPr>
        <p:grpSpPr>
          <a:xfrm>
            <a:off x="7378700" y="2057400"/>
            <a:ext cx="2527300" cy="1155700"/>
            <a:chOff x="0" y="0"/>
            <a:chExt cx="2527300" cy="1155700"/>
          </a:xfrm>
        </p:grpSpPr>
        <p:cxnSp>
          <p:nvCxnSpPr>
            <p:cNvPr id="403" name="Google Shape;403;p22"/>
            <p:cNvCxnSpPr/>
            <p:nvPr/>
          </p:nvCxnSpPr>
          <p:spPr>
            <a:xfrm rot="10800000">
              <a:off x="0" y="577417"/>
              <a:ext cx="825605" cy="1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400000"/>
              <a:headEnd len="med" w="med" type="triangle"/>
              <a:tailEnd len="sm" w="sm" type="none"/>
            </a:ln>
          </p:spPr>
        </p:cxnSp>
        <p:sp>
          <p:nvSpPr>
            <p:cNvPr id="404" name="Google Shape;404;p22"/>
            <p:cNvSpPr/>
            <p:nvPr/>
          </p:nvSpPr>
          <p:spPr>
            <a:xfrm>
              <a:off x="838200" y="0"/>
              <a:ext cx="1689100" cy="1155700"/>
            </a:xfrm>
            <a:prstGeom prst="roundRect">
              <a:avLst>
                <a:gd fmla="val 26374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9211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200"/>
                <a:buFont typeface="Gill Sans"/>
                <a:buNone/>
              </a:pPr>
              <a:r>
                <a:rPr lang="en-US" sz="2800">
                  <a:solidFill>
                    <a:srgbClr val="EBF3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 목표</a:t>
              </a:r>
              <a:endParaRPr sz="28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cxnSp>
        <p:nvCxnSpPr>
          <p:cNvPr id="405" name="Google Shape;405;p22"/>
          <p:cNvCxnSpPr/>
          <p:nvPr/>
        </p:nvCxnSpPr>
        <p:spPr>
          <a:xfrm rot="10800000">
            <a:off x="2057923" y="1501651"/>
            <a:ext cx="4068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med" w="med" type="triangle"/>
            <a:tailEnd len="sm" w="sm" type="none"/>
          </a:ln>
        </p:spPr>
      </p:cxnSp>
      <p:grpSp>
        <p:nvGrpSpPr>
          <p:cNvPr id="406" name="Google Shape;406;p22"/>
          <p:cNvGrpSpPr/>
          <p:nvPr/>
        </p:nvGrpSpPr>
        <p:grpSpPr>
          <a:xfrm>
            <a:off x="7378700" y="4622800"/>
            <a:ext cx="2527300" cy="1155700"/>
            <a:chOff x="0" y="0"/>
            <a:chExt cx="2527300" cy="1155700"/>
          </a:xfrm>
        </p:grpSpPr>
        <p:sp>
          <p:nvSpPr>
            <p:cNvPr id="407" name="Google Shape;407;p22"/>
            <p:cNvSpPr/>
            <p:nvPr/>
          </p:nvSpPr>
          <p:spPr>
            <a:xfrm>
              <a:off x="838200" y="0"/>
              <a:ext cx="1689100" cy="1155700"/>
            </a:xfrm>
            <a:prstGeom prst="roundRect">
              <a:avLst>
                <a:gd fmla="val 26374" name="adj"/>
              </a:avLst>
            </a:prstGeom>
            <a:blipFill rotWithShape="1">
              <a:blip r:embed="rId5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9211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200"/>
                <a:buFont typeface="Gill Sans"/>
                <a:buNone/>
              </a:pPr>
              <a:r>
                <a:rPr lang="en-US" sz="2800">
                  <a:solidFill>
                    <a:srgbClr val="EBF3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 백로그</a:t>
              </a:r>
              <a:endParaRPr sz="28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cxnSp>
          <p:nvCxnSpPr>
            <p:cNvPr id="408" name="Google Shape;408;p22"/>
            <p:cNvCxnSpPr/>
            <p:nvPr/>
          </p:nvCxnSpPr>
          <p:spPr>
            <a:xfrm rot="10800000">
              <a:off x="0" y="577417"/>
              <a:ext cx="825605" cy="1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400000"/>
              <a:headEnd len="med" w="med" type="triangle"/>
              <a:tailEnd len="sm" w="sm" type="none"/>
            </a:ln>
          </p:spPr>
        </p:cxnSp>
      </p:grpSp>
      <p:sp>
        <p:nvSpPr>
          <p:cNvPr id="409" name="Google Shape;409;p22"/>
          <p:cNvSpPr/>
          <p:nvPr/>
        </p:nvSpPr>
        <p:spPr>
          <a:xfrm>
            <a:off x="214900" y="3416300"/>
            <a:ext cx="1842900" cy="1016100"/>
          </a:xfrm>
          <a:prstGeom prst="roundRect">
            <a:avLst>
              <a:gd fmla="val 30000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7922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2400"/>
              <a:buFont typeface="Gill Sans"/>
              <a:buNone/>
            </a:pPr>
            <a:r>
              <a:rPr lang="en-US" sz="2400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비즈니스</a:t>
            </a:r>
            <a:r>
              <a:rPr i="0" lang="en-US" sz="2400" u="none" cap="none" strike="noStrike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 </a:t>
            </a:r>
            <a:r>
              <a:rPr lang="en-US" sz="2400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조건</a:t>
            </a:r>
            <a:endParaRPr sz="24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410" name="Google Shape;410;p22"/>
          <p:cNvSpPr/>
          <p:nvPr/>
        </p:nvSpPr>
        <p:spPr>
          <a:xfrm>
            <a:off x="214900" y="1003300"/>
            <a:ext cx="1842900" cy="1016100"/>
          </a:xfrm>
          <a:prstGeom prst="roundRect">
            <a:avLst>
              <a:gd fmla="val 30000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7922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2400"/>
              <a:buFont typeface="Gill Sans"/>
              <a:buNone/>
            </a:pPr>
            <a:r>
              <a:rPr lang="en-US" sz="2400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팀 </a:t>
            </a:r>
            <a:br>
              <a:rPr lang="en-US" sz="2400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</a:br>
            <a:r>
              <a:rPr lang="en-US" sz="2400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역량</a:t>
            </a:r>
            <a:endParaRPr sz="24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411" name="Google Shape;411;p22"/>
          <p:cNvSpPr/>
          <p:nvPr/>
        </p:nvSpPr>
        <p:spPr>
          <a:xfrm>
            <a:off x="214900" y="2209800"/>
            <a:ext cx="1842900" cy="1016100"/>
          </a:xfrm>
          <a:prstGeom prst="roundRect">
            <a:avLst>
              <a:gd fmla="val 30000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7922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2400"/>
              <a:buFont typeface="Gill Sans"/>
              <a:buNone/>
            </a:pPr>
            <a:r>
              <a:rPr lang="en-US" sz="2400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프로덕트</a:t>
            </a:r>
            <a:r>
              <a:rPr i="0" lang="en-US" sz="2400" u="none" cap="none" strike="noStrike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 </a:t>
            </a:r>
            <a:r>
              <a:rPr lang="en-US" sz="2400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백로그</a:t>
            </a:r>
            <a:endParaRPr sz="24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412" name="Google Shape;412;p22"/>
          <p:cNvSpPr/>
          <p:nvPr/>
        </p:nvSpPr>
        <p:spPr>
          <a:xfrm>
            <a:off x="214900" y="5829300"/>
            <a:ext cx="1842900" cy="1016100"/>
          </a:xfrm>
          <a:prstGeom prst="roundRect">
            <a:avLst>
              <a:gd fmla="val 30000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7922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2400"/>
              <a:buFont typeface="Gill Sans"/>
              <a:buNone/>
            </a:pPr>
            <a:r>
              <a:rPr lang="en-US" sz="2400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기술</a:t>
            </a:r>
            <a:endParaRPr sz="24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413" name="Google Shape;413;p22"/>
          <p:cNvSpPr/>
          <p:nvPr/>
        </p:nvSpPr>
        <p:spPr>
          <a:xfrm>
            <a:off x="214900" y="4622800"/>
            <a:ext cx="1842900" cy="1016100"/>
          </a:xfrm>
          <a:prstGeom prst="roundRect">
            <a:avLst>
              <a:gd fmla="val 30000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7922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2400"/>
              <a:buFont typeface="Gill Sans"/>
              <a:buNone/>
            </a:pPr>
            <a:r>
              <a:rPr lang="en-US" sz="2400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현재</a:t>
            </a:r>
            <a:br>
              <a:rPr lang="en-US" sz="2400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</a:br>
            <a:r>
              <a:rPr lang="en-US" sz="2400">
                <a:solidFill>
                  <a:srgbClr val="EBF3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제품</a:t>
            </a:r>
            <a:endParaRPr sz="24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cxnSp>
        <p:nvCxnSpPr>
          <p:cNvPr id="414" name="Google Shape;414;p22"/>
          <p:cNvCxnSpPr/>
          <p:nvPr/>
        </p:nvCxnSpPr>
        <p:spPr>
          <a:xfrm rot="10800000">
            <a:off x="2057923" y="2708277"/>
            <a:ext cx="4068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med" w="med" type="triangle"/>
            <a:tailEnd len="sm" w="sm" type="none"/>
          </a:ln>
        </p:spPr>
      </p:cxnSp>
      <p:cxnSp>
        <p:nvCxnSpPr>
          <p:cNvPr id="415" name="Google Shape;415;p22"/>
          <p:cNvCxnSpPr/>
          <p:nvPr/>
        </p:nvCxnSpPr>
        <p:spPr>
          <a:xfrm rot="10800000">
            <a:off x="2057923" y="3914776"/>
            <a:ext cx="4068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med" w="med" type="triangle"/>
            <a:tailEnd len="sm" w="sm" type="none"/>
          </a:ln>
        </p:spPr>
      </p:cxnSp>
      <p:cxnSp>
        <p:nvCxnSpPr>
          <p:cNvPr id="416" name="Google Shape;416;p22"/>
          <p:cNvCxnSpPr/>
          <p:nvPr/>
        </p:nvCxnSpPr>
        <p:spPr>
          <a:xfrm rot="10800000">
            <a:off x="2057923" y="5121276"/>
            <a:ext cx="4068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med" w="med" type="triangle"/>
            <a:tailEnd len="sm" w="sm" type="none"/>
          </a:ln>
        </p:spPr>
      </p:cxnSp>
      <p:cxnSp>
        <p:nvCxnSpPr>
          <p:cNvPr id="417" name="Google Shape;417;p22"/>
          <p:cNvCxnSpPr/>
          <p:nvPr/>
        </p:nvCxnSpPr>
        <p:spPr>
          <a:xfrm rot="10800000">
            <a:off x="2057923" y="6327775"/>
            <a:ext cx="4068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med" w="med" type="triangle"/>
            <a:tailEnd len="sm" w="sm" type="none"/>
          </a:ln>
        </p:spPr>
      </p:cxnSp>
    </p:spTree>
  </p:cSld>
  <p:clrMapOvr>
    <a:masterClrMapping/>
  </p:clrMapOvr>
  <p:transition spd="med" p14:dur="1000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/>
              <a:t>스프린트 계획</a:t>
            </a:r>
            <a:endParaRPr/>
          </a:p>
        </p:txBody>
      </p:sp>
      <p:sp>
        <p:nvSpPr>
          <p:cNvPr id="423" name="Google Shape;423;p23"/>
          <p:cNvSpPr txBox="1"/>
          <p:nvPr>
            <p:ph idx="1" type="body"/>
          </p:nvPr>
        </p:nvSpPr>
        <p:spPr>
          <a:xfrm>
            <a:off x="342900" y="1600200"/>
            <a:ext cx="9461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01625" lvl="0" marL="69850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팀은 완료하기 위해 커밋할 수 있는 프로덕트 백로그에서 항목을 선택</a:t>
            </a:r>
            <a:endParaRPr sz="2400">
              <a:solidFill>
                <a:schemeClr val="dk1"/>
              </a:solidFill>
            </a:endParaRPr>
          </a:p>
          <a:p>
            <a:pPr indent="-301625" lvl="0" marL="69850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스프린트 백로그가 생성됨</a:t>
            </a:r>
            <a:endParaRPr sz="2400">
              <a:solidFill>
                <a:schemeClr val="dk1"/>
              </a:solidFill>
            </a:endParaRPr>
          </a:p>
          <a:p>
            <a:pPr indent="-425450" lvl="1" marL="104140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작업이 식별되고 각 작업이 예상됨(1-16시간).</a:t>
            </a:r>
            <a:endParaRPr sz="2400">
              <a:solidFill>
                <a:schemeClr val="dk1"/>
              </a:solidFill>
            </a:endParaRPr>
          </a:p>
          <a:p>
            <a:pPr indent="-425450" lvl="1" marL="104140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스크럼마스터</a:t>
            </a:r>
            <a:r>
              <a:rPr lang="en-US" sz="2400">
                <a:solidFill>
                  <a:schemeClr val="dk1"/>
                </a:solidFill>
              </a:rPr>
              <a:t> 혼자가 아닌 공동 작업</a:t>
            </a:r>
            <a:endParaRPr sz="2400">
              <a:solidFill>
                <a:schemeClr val="dk1"/>
              </a:solidFill>
            </a:endParaRPr>
          </a:p>
          <a:p>
            <a:pPr indent="-301625" lvl="0" marL="69850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높은 수준의 디자인이 고려됨</a:t>
            </a:r>
            <a:endParaRPr sz="2400"/>
          </a:p>
        </p:txBody>
      </p:sp>
      <p:cxnSp>
        <p:nvCxnSpPr>
          <p:cNvPr id="424" name="Google Shape;424;p23"/>
          <p:cNvCxnSpPr/>
          <p:nvPr/>
        </p:nvCxnSpPr>
        <p:spPr>
          <a:xfrm rot="10800000">
            <a:off x="4660900" y="5930900"/>
            <a:ext cx="640640" cy="127"/>
          </a:xfrm>
          <a:prstGeom prst="straightConnector1">
            <a:avLst/>
          </a:prstGeom>
          <a:noFill/>
          <a:ln cap="flat" cmpd="sng" w="50800">
            <a:solidFill>
              <a:srgbClr val="728FBC">
                <a:alpha val="49803"/>
              </a:srgbClr>
            </a:solidFill>
            <a:prstDash val="solid"/>
            <a:miter lim="400000"/>
            <a:headEnd len="med" w="med" type="triangle"/>
            <a:tailEnd len="sm" w="sm" type="none"/>
          </a:ln>
        </p:spPr>
      </p:cxnSp>
      <p:sp>
        <p:nvSpPr>
          <p:cNvPr id="425" name="Google Shape;425;p23"/>
          <p:cNvSpPr/>
          <p:nvPr/>
        </p:nvSpPr>
        <p:spPr>
          <a:xfrm>
            <a:off x="770466" y="4614333"/>
            <a:ext cx="3898901" cy="26035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27000" rotWithShape="0" dir="3120000" dist="101600">
              <a:srgbClr val="000000">
                <a:alpha val="74901"/>
              </a:srgbClr>
            </a:outerShdw>
          </a:effectLst>
        </p:spPr>
        <p:txBody>
          <a:bodyPr anchorCtr="0" anchor="t" bIns="152400" lIns="152400" spcFirstLastPara="1" rIns="152400" wrap="square" tIns="152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mic Sans MS"/>
              <a:buNone/>
            </a:pPr>
            <a:r>
              <a:rPr lang="en-US" sz="3200">
                <a:latin typeface="Nanum Gothic Coding"/>
                <a:ea typeface="Nanum Gothic Coding"/>
                <a:cs typeface="Nanum Gothic Coding"/>
                <a:sym typeface="Nanum Gothic Coding"/>
              </a:rPr>
              <a:t>휴가 플래너로서 호텔 사진을 보고 싶습니다.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grpSp>
        <p:nvGrpSpPr>
          <p:cNvPr id="426" name="Google Shape;426;p23"/>
          <p:cNvGrpSpPr/>
          <p:nvPr/>
        </p:nvGrpSpPr>
        <p:grpSpPr>
          <a:xfrm>
            <a:off x="5308600" y="4787900"/>
            <a:ext cx="4521200" cy="2286000"/>
            <a:chOff x="0" y="0"/>
            <a:chExt cx="4521200" cy="2286000"/>
          </a:xfrm>
        </p:grpSpPr>
        <p:sp>
          <p:nvSpPr>
            <p:cNvPr id="427" name="Google Shape;427;p23"/>
            <p:cNvSpPr/>
            <p:nvPr/>
          </p:nvSpPr>
          <p:spPr>
            <a:xfrm>
              <a:off x="0" y="0"/>
              <a:ext cx="4521200" cy="2286000"/>
            </a:xfrm>
            <a:prstGeom prst="roundRect">
              <a:avLst>
                <a:gd fmla="val 13333" name="adj"/>
              </a:avLst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005192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3"/>
            <p:cNvSpPr txBox="1"/>
            <p:nvPr/>
          </p:nvSpPr>
          <p:spPr>
            <a:xfrm>
              <a:off x="63983" y="76200"/>
              <a:ext cx="4381500" cy="205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923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Gill Sans"/>
                <a:buNone/>
              </a:pPr>
              <a:r>
                <a:rPr lang="en-US" sz="2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미들 티어 코드</a:t>
              </a:r>
              <a:r>
                <a:rPr i="0" lang="en-US" sz="22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(8 </a:t>
              </a:r>
              <a:r>
                <a:rPr lang="en-US" sz="2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시간</a:t>
              </a:r>
              <a:r>
                <a:rPr i="0" lang="en-US" sz="22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)</a:t>
              </a:r>
              <a:endParaRPr i="0" sz="22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0" lvl="0" marL="0" marR="0" rtl="0" algn="l">
                <a:lnSpc>
                  <a:spcPct val="11923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Gill Sans"/>
                <a:buNone/>
              </a:pPr>
              <a:r>
                <a:rPr lang="en-US" sz="2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UI 코드</a:t>
              </a:r>
              <a:r>
                <a:rPr i="0" lang="en-US" sz="22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(4)</a:t>
              </a:r>
              <a:endParaRPr i="0" sz="22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0" lvl="0" marL="0" marR="0" rtl="0" algn="l">
                <a:lnSpc>
                  <a:spcPct val="11923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Gill Sans"/>
                <a:buNone/>
              </a:pPr>
              <a:r>
                <a:rPr lang="en-US" sz="2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테스트 코드</a:t>
              </a:r>
              <a:r>
                <a:rPr i="0" lang="en-US" sz="22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(4)</a:t>
              </a:r>
              <a:endParaRPr i="0" sz="22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0" lvl="0" marL="0" marR="0" rtl="0" algn="l">
                <a:lnSpc>
                  <a:spcPct val="11923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Gill Sans"/>
                <a:buNone/>
              </a:pPr>
              <a:r>
                <a:rPr lang="en-US" sz="2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클래스 코드</a:t>
              </a:r>
              <a:r>
                <a:rPr i="0" lang="en-US" sz="22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(6)</a:t>
              </a:r>
              <a:endParaRPr i="0" sz="22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0" lvl="0" marL="0" marR="0" rtl="0" algn="l">
                <a:lnSpc>
                  <a:spcPct val="11923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Gill Sans"/>
                <a:buNone/>
              </a:pPr>
              <a:r>
                <a:rPr lang="en-US" sz="2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성능 테스트</a:t>
              </a:r>
              <a:r>
                <a:rPr i="0" lang="en-US" sz="22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(4)</a:t>
              </a:r>
              <a:endParaRPr sz="2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/>
              <a:t>일</a:t>
            </a:r>
            <a:r>
              <a:rPr lang="en-US"/>
              <a:t>일 스크럼 회의</a:t>
            </a:r>
            <a:endParaRPr/>
          </a:p>
        </p:txBody>
      </p:sp>
      <p:sp>
        <p:nvSpPr>
          <p:cNvPr id="434" name="Google Shape;434;p24"/>
          <p:cNvSpPr txBox="1"/>
          <p:nvPr>
            <p:ph idx="1" type="body"/>
          </p:nvPr>
        </p:nvSpPr>
        <p:spPr>
          <a:xfrm>
            <a:off x="342900" y="1600200"/>
            <a:ext cx="9461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54000" lvl="0" marL="698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파라미터</a:t>
            </a:r>
            <a:endParaRPr sz="2400"/>
          </a:p>
          <a:p>
            <a:pPr indent="-292100" lvl="1" marL="1041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매</a:t>
            </a:r>
            <a:r>
              <a:rPr lang="en-US" sz="2400"/>
              <a:t>일</a:t>
            </a:r>
            <a:endParaRPr sz="2400"/>
          </a:p>
          <a:p>
            <a:pPr indent="-292100" lvl="1" marL="1041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15-</a:t>
            </a:r>
            <a:r>
              <a:rPr lang="en-US" sz="2400"/>
              <a:t>분</a:t>
            </a:r>
            <a:endParaRPr sz="2400"/>
          </a:p>
          <a:p>
            <a:pPr indent="-292100" lvl="1" marL="1041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일어서</a:t>
            </a:r>
            <a:r>
              <a:rPr lang="en-US" sz="2400"/>
              <a:t>서</a:t>
            </a:r>
            <a:endParaRPr sz="2400"/>
          </a:p>
          <a:p>
            <a:pPr indent="-254000" lvl="0" marL="6985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문제 해결 시간이 아님</a:t>
            </a:r>
            <a:endParaRPr b="1" sz="2400"/>
          </a:p>
          <a:p>
            <a:pPr indent="-292100" lvl="1" marL="1041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모두 참가</a:t>
            </a:r>
            <a:endParaRPr sz="2400"/>
          </a:p>
          <a:p>
            <a:pPr indent="-292100" lvl="1" marL="1041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팀 멤버, </a:t>
            </a:r>
            <a:r>
              <a:rPr lang="en-US" sz="2400"/>
              <a:t>스크럼마스터</a:t>
            </a:r>
            <a:r>
              <a:rPr lang="en-US" sz="2400"/>
              <a:t>, product </a:t>
            </a:r>
            <a:r>
              <a:rPr lang="en-US" sz="2400"/>
              <a:t>오우너</a:t>
            </a:r>
            <a:r>
              <a:rPr lang="en-US" sz="2400"/>
              <a:t>만 발언권 있음</a:t>
            </a:r>
            <a:endParaRPr sz="2400"/>
          </a:p>
          <a:p>
            <a:pPr indent="-254000" lvl="0" marL="6985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다</a:t>
            </a:r>
            <a:r>
              <a:rPr lang="en-US" sz="2400"/>
              <a:t>른 불필요한 회의 피할 수 있음</a:t>
            </a:r>
            <a:endParaRPr sz="2400"/>
          </a:p>
        </p:txBody>
      </p:sp>
      <p:pic>
        <p:nvPicPr>
          <p:cNvPr descr="rude chickens.jpg" id="435" name="Google Shape;435;p24"/>
          <p:cNvPicPr preferRelativeResize="0"/>
          <p:nvPr/>
        </p:nvPicPr>
        <p:blipFill rotWithShape="1">
          <a:blip r:embed="rId3">
            <a:alphaModFix/>
          </a:blip>
          <a:srcRect b="7810" l="5419" r="2412" t="13141"/>
          <a:stretch/>
        </p:blipFill>
        <p:spPr>
          <a:xfrm>
            <a:off x="4259963" y="703705"/>
            <a:ext cx="5089129" cy="3057923"/>
          </a:xfrm>
          <a:custGeom>
            <a:rect b="b" l="l" r="r" t="t"/>
            <a:pathLst>
              <a:path extrusionOk="0" h="21600" w="21600">
                <a:moveTo>
                  <a:pt x="14138" y="0"/>
                </a:moveTo>
                <a:lnTo>
                  <a:pt x="13937" y="67"/>
                </a:lnTo>
                <a:lnTo>
                  <a:pt x="13813" y="123"/>
                </a:lnTo>
                <a:lnTo>
                  <a:pt x="13686" y="154"/>
                </a:lnTo>
                <a:lnTo>
                  <a:pt x="13604" y="264"/>
                </a:lnTo>
                <a:lnTo>
                  <a:pt x="13562" y="345"/>
                </a:lnTo>
                <a:lnTo>
                  <a:pt x="13481" y="303"/>
                </a:lnTo>
                <a:lnTo>
                  <a:pt x="13373" y="280"/>
                </a:lnTo>
                <a:lnTo>
                  <a:pt x="13226" y="373"/>
                </a:lnTo>
                <a:lnTo>
                  <a:pt x="13036" y="589"/>
                </a:lnTo>
                <a:lnTo>
                  <a:pt x="12799" y="934"/>
                </a:lnTo>
                <a:lnTo>
                  <a:pt x="12546" y="1413"/>
                </a:lnTo>
                <a:lnTo>
                  <a:pt x="12317" y="2072"/>
                </a:lnTo>
                <a:lnTo>
                  <a:pt x="12231" y="2380"/>
                </a:lnTo>
                <a:lnTo>
                  <a:pt x="12153" y="2683"/>
                </a:lnTo>
                <a:lnTo>
                  <a:pt x="12096" y="2941"/>
                </a:lnTo>
                <a:lnTo>
                  <a:pt x="12066" y="3120"/>
                </a:lnTo>
                <a:lnTo>
                  <a:pt x="12019" y="3440"/>
                </a:lnTo>
                <a:lnTo>
                  <a:pt x="11951" y="3757"/>
                </a:lnTo>
                <a:lnTo>
                  <a:pt x="11897" y="3933"/>
                </a:lnTo>
                <a:lnTo>
                  <a:pt x="11830" y="4054"/>
                </a:lnTo>
                <a:lnTo>
                  <a:pt x="11722" y="4157"/>
                </a:lnTo>
                <a:lnTo>
                  <a:pt x="11552" y="4270"/>
                </a:lnTo>
                <a:lnTo>
                  <a:pt x="11390" y="4382"/>
                </a:lnTo>
                <a:lnTo>
                  <a:pt x="11274" y="4488"/>
                </a:lnTo>
                <a:lnTo>
                  <a:pt x="11188" y="4612"/>
                </a:lnTo>
                <a:lnTo>
                  <a:pt x="11114" y="4766"/>
                </a:lnTo>
                <a:lnTo>
                  <a:pt x="11022" y="4979"/>
                </a:lnTo>
                <a:lnTo>
                  <a:pt x="10964" y="5069"/>
                </a:lnTo>
                <a:lnTo>
                  <a:pt x="10861" y="4993"/>
                </a:lnTo>
                <a:lnTo>
                  <a:pt x="10740" y="4811"/>
                </a:lnTo>
                <a:lnTo>
                  <a:pt x="10631" y="4575"/>
                </a:lnTo>
                <a:lnTo>
                  <a:pt x="10565" y="4340"/>
                </a:lnTo>
                <a:lnTo>
                  <a:pt x="10457" y="3992"/>
                </a:lnTo>
                <a:lnTo>
                  <a:pt x="10252" y="3600"/>
                </a:lnTo>
                <a:lnTo>
                  <a:pt x="9975" y="3207"/>
                </a:lnTo>
                <a:lnTo>
                  <a:pt x="9660" y="2862"/>
                </a:lnTo>
                <a:lnTo>
                  <a:pt x="9536" y="2747"/>
                </a:lnTo>
                <a:lnTo>
                  <a:pt x="9426" y="2652"/>
                </a:lnTo>
                <a:lnTo>
                  <a:pt x="9345" y="2582"/>
                </a:lnTo>
                <a:lnTo>
                  <a:pt x="9302" y="2554"/>
                </a:lnTo>
                <a:lnTo>
                  <a:pt x="9150" y="2501"/>
                </a:lnTo>
                <a:lnTo>
                  <a:pt x="8997" y="2461"/>
                </a:lnTo>
                <a:lnTo>
                  <a:pt x="8817" y="2436"/>
                </a:lnTo>
                <a:lnTo>
                  <a:pt x="8577" y="2417"/>
                </a:lnTo>
                <a:lnTo>
                  <a:pt x="8080" y="2425"/>
                </a:lnTo>
                <a:lnTo>
                  <a:pt x="7626" y="2506"/>
                </a:lnTo>
                <a:lnTo>
                  <a:pt x="7270" y="2641"/>
                </a:lnTo>
                <a:lnTo>
                  <a:pt x="7076" y="2817"/>
                </a:lnTo>
                <a:lnTo>
                  <a:pt x="7004" y="2890"/>
                </a:lnTo>
                <a:lnTo>
                  <a:pt x="6905" y="2924"/>
                </a:lnTo>
                <a:lnTo>
                  <a:pt x="6785" y="2966"/>
                </a:lnTo>
                <a:lnTo>
                  <a:pt x="6660" y="3070"/>
                </a:lnTo>
                <a:lnTo>
                  <a:pt x="6532" y="3190"/>
                </a:lnTo>
                <a:lnTo>
                  <a:pt x="6401" y="3272"/>
                </a:lnTo>
                <a:lnTo>
                  <a:pt x="6315" y="3330"/>
                </a:lnTo>
                <a:lnTo>
                  <a:pt x="6297" y="3400"/>
                </a:lnTo>
                <a:lnTo>
                  <a:pt x="6266" y="3541"/>
                </a:lnTo>
                <a:lnTo>
                  <a:pt x="6157" y="3765"/>
                </a:lnTo>
                <a:lnTo>
                  <a:pt x="6029" y="4020"/>
                </a:lnTo>
                <a:lnTo>
                  <a:pt x="5956" y="4225"/>
                </a:lnTo>
                <a:lnTo>
                  <a:pt x="5911" y="4382"/>
                </a:lnTo>
                <a:lnTo>
                  <a:pt x="5842" y="4525"/>
                </a:lnTo>
                <a:lnTo>
                  <a:pt x="5771" y="4763"/>
                </a:lnTo>
                <a:lnTo>
                  <a:pt x="5724" y="5200"/>
                </a:lnTo>
                <a:lnTo>
                  <a:pt x="5673" y="5739"/>
                </a:lnTo>
                <a:lnTo>
                  <a:pt x="5596" y="6221"/>
                </a:lnTo>
                <a:lnTo>
                  <a:pt x="5493" y="6633"/>
                </a:lnTo>
                <a:lnTo>
                  <a:pt x="5372" y="6958"/>
                </a:lnTo>
                <a:lnTo>
                  <a:pt x="5254" y="7236"/>
                </a:lnTo>
                <a:lnTo>
                  <a:pt x="5180" y="7465"/>
                </a:lnTo>
                <a:lnTo>
                  <a:pt x="5144" y="7575"/>
                </a:lnTo>
                <a:lnTo>
                  <a:pt x="5079" y="7642"/>
                </a:lnTo>
                <a:lnTo>
                  <a:pt x="4954" y="7681"/>
                </a:lnTo>
                <a:lnTo>
                  <a:pt x="4737" y="7715"/>
                </a:lnTo>
                <a:lnTo>
                  <a:pt x="4129" y="7911"/>
                </a:lnTo>
                <a:lnTo>
                  <a:pt x="3574" y="8360"/>
                </a:lnTo>
                <a:lnTo>
                  <a:pt x="3327" y="8573"/>
                </a:lnTo>
                <a:lnTo>
                  <a:pt x="3091" y="8648"/>
                </a:lnTo>
                <a:lnTo>
                  <a:pt x="2769" y="8741"/>
                </a:lnTo>
                <a:lnTo>
                  <a:pt x="2586" y="8918"/>
                </a:lnTo>
                <a:lnTo>
                  <a:pt x="2582" y="9161"/>
                </a:lnTo>
                <a:lnTo>
                  <a:pt x="2682" y="9405"/>
                </a:lnTo>
                <a:lnTo>
                  <a:pt x="2731" y="9506"/>
                </a:lnTo>
                <a:lnTo>
                  <a:pt x="2719" y="9618"/>
                </a:lnTo>
                <a:lnTo>
                  <a:pt x="2648" y="9739"/>
                </a:lnTo>
                <a:lnTo>
                  <a:pt x="2518" y="9871"/>
                </a:lnTo>
                <a:lnTo>
                  <a:pt x="2414" y="9966"/>
                </a:lnTo>
                <a:lnTo>
                  <a:pt x="2266" y="10106"/>
                </a:lnTo>
                <a:lnTo>
                  <a:pt x="2094" y="10272"/>
                </a:lnTo>
                <a:lnTo>
                  <a:pt x="1917" y="10445"/>
                </a:lnTo>
                <a:lnTo>
                  <a:pt x="1740" y="10619"/>
                </a:lnTo>
                <a:lnTo>
                  <a:pt x="1570" y="10785"/>
                </a:lnTo>
                <a:lnTo>
                  <a:pt x="1423" y="10919"/>
                </a:lnTo>
                <a:lnTo>
                  <a:pt x="1321" y="11012"/>
                </a:lnTo>
                <a:lnTo>
                  <a:pt x="1213" y="11104"/>
                </a:lnTo>
                <a:lnTo>
                  <a:pt x="1051" y="11250"/>
                </a:lnTo>
                <a:lnTo>
                  <a:pt x="859" y="11424"/>
                </a:lnTo>
                <a:lnTo>
                  <a:pt x="657" y="11609"/>
                </a:lnTo>
                <a:lnTo>
                  <a:pt x="463" y="11783"/>
                </a:lnTo>
                <a:lnTo>
                  <a:pt x="295" y="11926"/>
                </a:lnTo>
                <a:lnTo>
                  <a:pt x="167" y="12024"/>
                </a:lnTo>
                <a:lnTo>
                  <a:pt x="101" y="12057"/>
                </a:lnTo>
                <a:lnTo>
                  <a:pt x="47" y="12113"/>
                </a:lnTo>
                <a:lnTo>
                  <a:pt x="10" y="12245"/>
                </a:lnTo>
                <a:lnTo>
                  <a:pt x="0" y="12408"/>
                </a:lnTo>
                <a:lnTo>
                  <a:pt x="24" y="12548"/>
                </a:lnTo>
                <a:lnTo>
                  <a:pt x="108" y="12744"/>
                </a:lnTo>
                <a:lnTo>
                  <a:pt x="212" y="12946"/>
                </a:lnTo>
                <a:lnTo>
                  <a:pt x="308" y="13106"/>
                </a:lnTo>
                <a:lnTo>
                  <a:pt x="367" y="13170"/>
                </a:lnTo>
                <a:lnTo>
                  <a:pt x="426" y="13134"/>
                </a:lnTo>
                <a:lnTo>
                  <a:pt x="551" y="13041"/>
                </a:lnTo>
                <a:lnTo>
                  <a:pt x="726" y="12901"/>
                </a:lnTo>
                <a:lnTo>
                  <a:pt x="932" y="12730"/>
                </a:lnTo>
                <a:lnTo>
                  <a:pt x="1198" y="12514"/>
                </a:lnTo>
                <a:lnTo>
                  <a:pt x="1369" y="12394"/>
                </a:lnTo>
                <a:lnTo>
                  <a:pt x="1477" y="12352"/>
                </a:lnTo>
                <a:lnTo>
                  <a:pt x="1546" y="12377"/>
                </a:lnTo>
                <a:lnTo>
                  <a:pt x="1615" y="12458"/>
                </a:lnTo>
                <a:lnTo>
                  <a:pt x="1647" y="12537"/>
                </a:lnTo>
                <a:lnTo>
                  <a:pt x="1669" y="12713"/>
                </a:lnTo>
                <a:lnTo>
                  <a:pt x="1723" y="12893"/>
                </a:lnTo>
                <a:lnTo>
                  <a:pt x="1760" y="12977"/>
                </a:lnTo>
                <a:lnTo>
                  <a:pt x="1811" y="12994"/>
                </a:lnTo>
                <a:lnTo>
                  <a:pt x="1903" y="12932"/>
                </a:lnTo>
                <a:lnTo>
                  <a:pt x="2072" y="12783"/>
                </a:lnTo>
                <a:lnTo>
                  <a:pt x="2276" y="12621"/>
                </a:lnTo>
                <a:lnTo>
                  <a:pt x="2441" y="12562"/>
                </a:lnTo>
                <a:lnTo>
                  <a:pt x="2609" y="12601"/>
                </a:lnTo>
                <a:lnTo>
                  <a:pt x="2827" y="12741"/>
                </a:lnTo>
                <a:lnTo>
                  <a:pt x="2997" y="12867"/>
                </a:lnTo>
                <a:lnTo>
                  <a:pt x="3157" y="12985"/>
                </a:lnTo>
                <a:lnTo>
                  <a:pt x="3266" y="13086"/>
                </a:lnTo>
                <a:lnTo>
                  <a:pt x="3312" y="13176"/>
                </a:lnTo>
                <a:lnTo>
                  <a:pt x="3337" y="13246"/>
                </a:lnTo>
                <a:lnTo>
                  <a:pt x="3396" y="13305"/>
                </a:lnTo>
                <a:lnTo>
                  <a:pt x="3489" y="13383"/>
                </a:lnTo>
                <a:lnTo>
                  <a:pt x="3593" y="13501"/>
                </a:lnTo>
                <a:lnTo>
                  <a:pt x="3699" y="13605"/>
                </a:lnTo>
                <a:lnTo>
                  <a:pt x="3793" y="13647"/>
                </a:lnTo>
                <a:lnTo>
                  <a:pt x="3905" y="13537"/>
                </a:lnTo>
                <a:lnTo>
                  <a:pt x="4043" y="13288"/>
                </a:lnTo>
                <a:lnTo>
                  <a:pt x="4157" y="13008"/>
                </a:lnTo>
                <a:lnTo>
                  <a:pt x="4189" y="12817"/>
                </a:lnTo>
                <a:lnTo>
                  <a:pt x="4211" y="12694"/>
                </a:lnTo>
                <a:lnTo>
                  <a:pt x="4295" y="12542"/>
                </a:lnTo>
                <a:lnTo>
                  <a:pt x="4418" y="12416"/>
                </a:lnTo>
                <a:lnTo>
                  <a:pt x="4514" y="12509"/>
                </a:lnTo>
                <a:lnTo>
                  <a:pt x="4570" y="12635"/>
                </a:lnTo>
                <a:lnTo>
                  <a:pt x="4580" y="12750"/>
                </a:lnTo>
                <a:lnTo>
                  <a:pt x="4595" y="12848"/>
                </a:lnTo>
                <a:lnTo>
                  <a:pt x="4678" y="12935"/>
                </a:lnTo>
                <a:lnTo>
                  <a:pt x="4774" y="13030"/>
                </a:lnTo>
                <a:lnTo>
                  <a:pt x="4725" y="13207"/>
                </a:lnTo>
                <a:lnTo>
                  <a:pt x="4669" y="13417"/>
                </a:lnTo>
                <a:lnTo>
                  <a:pt x="4647" y="13678"/>
                </a:lnTo>
                <a:lnTo>
                  <a:pt x="4661" y="14008"/>
                </a:lnTo>
                <a:lnTo>
                  <a:pt x="4710" y="14423"/>
                </a:lnTo>
                <a:lnTo>
                  <a:pt x="4760" y="14718"/>
                </a:lnTo>
                <a:lnTo>
                  <a:pt x="4836" y="14956"/>
                </a:lnTo>
                <a:lnTo>
                  <a:pt x="4979" y="15236"/>
                </a:lnTo>
                <a:lnTo>
                  <a:pt x="5234" y="15654"/>
                </a:lnTo>
                <a:lnTo>
                  <a:pt x="5471" y="16049"/>
                </a:lnTo>
                <a:lnTo>
                  <a:pt x="5624" y="16341"/>
                </a:lnTo>
                <a:lnTo>
                  <a:pt x="5722" y="16593"/>
                </a:lnTo>
                <a:lnTo>
                  <a:pt x="5793" y="16862"/>
                </a:lnTo>
                <a:lnTo>
                  <a:pt x="5850" y="17145"/>
                </a:lnTo>
                <a:lnTo>
                  <a:pt x="5874" y="17356"/>
                </a:lnTo>
                <a:lnTo>
                  <a:pt x="5864" y="17591"/>
                </a:lnTo>
                <a:lnTo>
                  <a:pt x="5827" y="17939"/>
                </a:lnTo>
                <a:lnTo>
                  <a:pt x="5731" y="18528"/>
                </a:lnTo>
                <a:lnTo>
                  <a:pt x="5596" y="19074"/>
                </a:lnTo>
                <a:lnTo>
                  <a:pt x="5427" y="19551"/>
                </a:lnTo>
                <a:lnTo>
                  <a:pt x="5232" y="19935"/>
                </a:lnTo>
                <a:lnTo>
                  <a:pt x="4966" y="20336"/>
                </a:lnTo>
                <a:lnTo>
                  <a:pt x="4730" y="20591"/>
                </a:lnTo>
                <a:lnTo>
                  <a:pt x="4447" y="20765"/>
                </a:lnTo>
                <a:lnTo>
                  <a:pt x="4368" y="20795"/>
                </a:lnTo>
                <a:lnTo>
                  <a:pt x="4370" y="20899"/>
                </a:lnTo>
                <a:lnTo>
                  <a:pt x="4220" y="20955"/>
                </a:lnTo>
                <a:lnTo>
                  <a:pt x="4110" y="20978"/>
                </a:lnTo>
                <a:lnTo>
                  <a:pt x="4056" y="21034"/>
                </a:lnTo>
                <a:lnTo>
                  <a:pt x="4061" y="21109"/>
                </a:lnTo>
                <a:lnTo>
                  <a:pt x="4132" y="21182"/>
                </a:lnTo>
                <a:lnTo>
                  <a:pt x="4297" y="21250"/>
                </a:lnTo>
                <a:lnTo>
                  <a:pt x="4503" y="21289"/>
                </a:lnTo>
                <a:lnTo>
                  <a:pt x="4683" y="21294"/>
                </a:lnTo>
                <a:lnTo>
                  <a:pt x="4772" y="21261"/>
                </a:lnTo>
                <a:lnTo>
                  <a:pt x="4813" y="21236"/>
                </a:lnTo>
                <a:lnTo>
                  <a:pt x="4902" y="21213"/>
                </a:lnTo>
                <a:lnTo>
                  <a:pt x="5028" y="21199"/>
                </a:lnTo>
                <a:lnTo>
                  <a:pt x="5178" y="21194"/>
                </a:lnTo>
                <a:lnTo>
                  <a:pt x="5390" y="21196"/>
                </a:lnTo>
                <a:lnTo>
                  <a:pt x="5510" y="21222"/>
                </a:lnTo>
                <a:lnTo>
                  <a:pt x="5569" y="21280"/>
                </a:lnTo>
                <a:lnTo>
                  <a:pt x="5603" y="21393"/>
                </a:lnTo>
                <a:lnTo>
                  <a:pt x="5660" y="21536"/>
                </a:lnTo>
                <a:lnTo>
                  <a:pt x="5734" y="21600"/>
                </a:lnTo>
                <a:lnTo>
                  <a:pt x="5975" y="21578"/>
                </a:lnTo>
                <a:lnTo>
                  <a:pt x="6131" y="21463"/>
                </a:lnTo>
                <a:lnTo>
                  <a:pt x="6201" y="21384"/>
                </a:lnTo>
                <a:lnTo>
                  <a:pt x="6258" y="21351"/>
                </a:lnTo>
                <a:lnTo>
                  <a:pt x="6364" y="21238"/>
                </a:lnTo>
                <a:lnTo>
                  <a:pt x="6426" y="21185"/>
                </a:lnTo>
                <a:lnTo>
                  <a:pt x="6566" y="21143"/>
                </a:lnTo>
                <a:lnTo>
                  <a:pt x="6800" y="21112"/>
                </a:lnTo>
                <a:lnTo>
                  <a:pt x="7144" y="21084"/>
                </a:lnTo>
                <a:lnTo>
                  <a:pt x="7415" y="21070"/>
                </a:lnTo>
                <a:lnTo>
                  <a:pt x="7621" y="21056"/>
                </a:lnTo>
                <a:lnTo>
                  <a:pt x="7770" y="21042"/>
                </a:lnTo>
                <a:lnTo>
                  <a:pt x="7873" y="21031"/>
                </a:lnTo>
                <a:lnTo>
                  <a:pt x="7937" y="21014"/>
                </a:lnTo>
                <a:lnTo>
                  <a:pt x="7989" y="20944"/>
                </a:lnTo>
                <a:lnTo>
                  <a:pt x="7947" y="20829"/>
                </a:lnTo>
                <a:lnTo>
                  <a:pt x="7828" y="20725"/>
                </a:lnTo>
                <a:lnTo>
                  <a:pt x="7649" y="20641"/>
                </a:lnTo>
                <a:lnTo>
                  <a:pt x="7425" y="20588"/>
                </a:lnTo>
                <a:lnTo>
                  <a:pt x="7199" y="20538"/>
                </a:lnTo>
                <a:lnTo>
                  <a:pt x="7076" y="20479"/>
                </a:lnTo>
                <a:lnTo>
                  <a:pt x="7001" y="20403"/>
                </a:lnTo>
                <a:lnTo>
                  <a:pt x="6920" y="20316"/>
                </a:lnTo>
                <a:lnTo>
                  <a:pt x="6891" y="20210"/>
                </a:lnTo>
                <a:lnTo>
                  <a:pt x="6829" y="20061"/>
                </a:lnTo>
                <a:lnTo>
                  <a:pt x="6676" y="19848"/>
                </a:lnTo>
                <a:lnTo>
                  <a:pt x="6473" y="19582"/>
                </a:lnTo>
                <a:lnTo>
                  <a:pt x="6364" y="19326"/>
                </a:lnTo>
                <a:lnTo>
                  <a:pt x="6325" y="18996"/>
                </a:lnTo>
                <a:lnTo>
                  <a:pt x="6330" y="18494"/>
                </a:lnTo>
                <a:lnTo>
                  <a:pt x="6349" y="18101"/>
                </a:lnTo>
                <a:lnTo>
                  <a:pt x="6382" y="17801"/>
                </a:lnTo>
                <a:lnTo>
                  <a:pt x="6441" y="17518"/>
                </a:lnTo>
                <a:lnTo>
                  <a:pt x="6539" y="17171"/>
                </a:lnTo>
                <a:lnTo>
                  <a:pt x="6687" y="16719"/>
                </a:lnTo>
                <a:lnTo>
                  <a:pt x="6800" y="16492"/>
                </a:lnTo>
                <a:lnTo>
                  <a:pt x="6903" y="16461"/>
                </a:lnTo>
                <a:lnTo>
                  <a:pt x="7021" y="16599"/>
                </a:lnTo>
                <a:lnTo>
                  <a:pt x="7184" y="16773"/>
                </a:lnTo>
                <a:lnTo>
                  <a:pt x="7393" y="16888"/>
                </a:lnTo>
                <a:lnTo>
                  <a:pt x="7545" y="16930"/>
                </a:lnTo>
                <a:lnTo>
                  <a:pt x="7693" y="16941"/>
                </a:lnTo>
                <a:lnTo>
                  <a:pt x="7870" y="16924"/>
                </a:lnTo>
                <a:lnTo>
                  <a:pt x="8107" y="16874"/>
                </a:lnTo>
                <a:lnTo>
                  <a:pt x="8244" y="16876"/>
                </a:lnTo>
                <a:lnTo>
                  <a:pt x="8370" y="16924"/>
                </a:lnTo>
                <a:lnTo>
                  <a:pt x="8496" y="16980"/>
                </a:lnTo>
                <a:lnTo>
                  <a:pt x="8648" y="17005"/>
                </a:lnTo>
                <a:lnTo>
                  <a:pt x="8791" y="16997"/>
                </a:lnTo>
                <a:lnTo>
                  <a:pt x="8886" y="16955"/>
                </a:lnTo>
                <a:lnTo>
                  <a:pt x="9012" y="16952"/>
                </a:lnTo>
                <a:lnTo>
                  <a:pt x="9088" y="16910"/>
                </a:lnTo>
                <a:lnTo>
                  <a:pt x="9111" y="16831"/>
                </a:lnTo>
                <a:lnTo>
                  <a:pt x="9170" y="16767"/>
                </a:lnTo>
                <a:lnTo>
                  <a:pt x="9276" y="16674"/>
                </a:lnTo>
                <a:lnTo>
                  <a:pt x="9413" y="16517"/>
                </a:lnTo>
                <a:lnTo>
                  <a:pt x="9571" y="16318"/>
                </a:lnTo>
                <a:lnTo>
                  <a:pt x="9687" y="16551"/>
                </a:lnTo>
                <a:lnTo>
                  <a:pt x="9787" y="16820"/>
                </a:lnTo>
                <a:lnTo>
                  <a:pt x="9868" y="17187"/>
                </a:lnTo>
                <a:lnTo>
                  <a:pt x="9930" y="17639"/>
                </a:lnTo>
                <a:lnTo>
                  <a:pt x="9970" y="18174"/>
                </a:lnTo>
                <a:lnTo>
                  <a:pt x="9972" y="18662"/>
                </a:lnTo>
                <a:lnTo>
                  <a:pt x="9920" y="19071"/>
                </a:lnTo>
                <a:lnTo>
                  <a:pt x="9807" y="19433"/>
                </a:lnTo>
                <a:lnTo>
                  <a:pt x="9627" y="19769"/>
                </a:lnTo>
                <a:lnTo>
                  <a:pt x="9462" y="19971"/>
                </a:lnTo>
                <a:lnTo>
                  <a:pt x="9477" y="20086"/>
                </a:lnTo>
                <a:lnTo>
                  <a:pt x="9371" y="20176"/>
                </a:lnTo>
                <a:lnTo>
                  <a:pt x="9175" y="20271"/>
                </a:lnTo>
                <a:lnTo>
                  <a:pt x="8896" y="20369"/>
                </a:lnTo>
                <a:lnTo>
                  <a:pt x="8653" y="20465"/>
                </a:lnTo>
                <a:lnTo>
                  <a:pt x="8466" y="20588"/>
                </a:lnTo>
                <a:lnTo>
                  <a:pt x="8342" y="20734"/>
                </a:lnTo>
                <a:lnTo>
                  <a:pt x="8288" y="20885"/>
                </a:lnTo>
                <a:lnTo>
                  <a:pt x="8286" y="20896"/>
                </a:lnTo>
                <a:lnTo>
                  <a:pt x="8310" y="20989"/>
                </a:lnTo>
                <a:lnTo>
                  <a:pt x="8429" y="21017"/>
                </a:lnTo>
                <a:lnTo>
                  <a:pt x="8668" y="21028"/>
                </a:lnTo>
                <a:lnTo>
                  <a:pt x="8921" y="21045"/>
                </a:lnTo>
                <a:lnTo>
                  <a:pt x="9177" y="21070"/>
                </a:lnTo>
                <a:lnTo>
                  <a:pt x="9423" y="21098"/>
                </a:lnTo>
                <a:lnTo>
                  <a:pt x="9647" y="21132"/>
                </a:lnTo>
                <a:lnTo>
                  <a:pt x="9836" y="21165"/>
                </a:lnTo>
                <a:lnTo>
                  <a:pt x="9977" y="21199"/>
                </a:lnTo>
                <a:lnTo>
                  <a:pt x="10058" y="21233"/>
                </a:lnTo>
                <a:lnTo>
                  <a:pt x="10201" y="21264"/>
                </a:lnTo>
                <a:lnTo>
                  <a:pt x="10425" y="21250"/>
                </a:lnTo>
                <a:lnTo>
                  <a:pt x="10675" y="21238"/>
                </a:lnTo>
                <a:lnTo>
                  <a:pt x="10877" y="21272"/>
                </a:lnTo>
                <a:lnTo>
                  <a:pt x="11005" y="21297"/>
                </a:lnTo>
                <a:lnTo>
                  <a:pt x="11072" y="21264"/>
                </a:lnTo>
                <a:lnTo>
                  <a:pt x="11155" y="21247"/>
                </a:lnTo>
                <a:lnTo>
                  <a:pt x="11222" y="21272"/>
                </a:lnTo>
                <a:lnTo>
                  <a:pt x="11363" y="21294"/>
                </a:lnTo>
                <a:lnTo>
                  <a:pt x="11557" y="21311"/>
                </a:lnTo>
                <a:lnTo>
                  <a:pt x="11785" y="21322"/>
                </a:lnTo>
                <a:lnTo>
                  <a:pt x="12022" y="21334"/>
                </a:lnTo>
                <a:lnTo>
                  <a:pt x="12244" y="21356"/>
                </a:lnTo>
                <a:lnTo>
                  <a:pt x="12428" y="21381"/>
                </a:lnTo>
                <a:lnTo>
                  <a:pt x="12548" y="21409"/>
                </a:lnTo>
                <a:lnTo>
                  <a:pt x="12768" y="21443"/>
                </a:lnTo>
                <a:lnTo>
                  <a:pt x="12982" y="21401"/>
                </a:lnTo>
                <a:lnTo>
                  <a:pt x="13154" y="21297"/>
                </a:lnTo>
                <a:lnTo>
                  <a:pt x="13252" y="21143"/>
                </a:lnTo>
                <a:lnTo>
                  <a:pt x="13301" y="21006"/>
                </a:lnTo>
                <a:lnTo>
                  <a:pt x="13371" y="20899"/>
                </a:lnTo>
                <a:lnTo>
                  <a:pt x="13469" y="20818"/>
                </a:lnTo>
                <a:lnTo>
                  <a:pt x="13597" y="20759"/>
                </a:lnTo>
                <a:lnTo>
                  <a:pt x="13762" y="20725"/>
                </a:lnTo>
                <a:lnTo>
                  <a:pt x="13968" y="20711"/>
                </a:lnTo>
                <a:lnTo>
                  <a:pt x="14222" y="20717"/>
                </a:lnTo>
                <a:lnTo>
                  <a:pt x="14529" y="20742"/>
                </a:lnTo>
                <a:lnTo>
                  <a:pt x="14744" y="20720"/>
                </a:lnTo>
                <a:lnTo>
                  <a:pt x="15031" y="20650"/>
                </a:lnTo>
                <a:lnTo>
                  <a:pt x="15276" y="20571"/>
                </a:lnTo>
                <a:lnTo>
                  <a:pt x="15475" y="20512"/>
                </a:lnTo>
                <a:lnTo>
                  <a:pt x="15642" y="20476"/>
                </a:lnTo>
                <a:lnTo>
                  <a:pt x="15790" y="20459"/>
                </a:lnTo>
                <a:lnTo>
                  <a:pt x="15937" y="20462"/>
                </a:lnTo>
                <a:lnTo>
                  <a:pt x="16099" y="20481"/>
                </a:lnTo>
                <a:lnTo>
                  <a:pt x="16132" y="20487"/>
                </a:lnTo>
                <a:lnTo>
                  <a:pt x="16163" y="20490"/>
                </a:lnTo>
                <a:lnTo>
                  <a:pt x="16168" y="20495"/>
                </a:lnTo>
                <a:lnTo>
                  <a:pt x="16289" y="20518"/>
                </a:lnTo>
                <a:lnTo>
                  <a:pt x="16523" y="20571"/>
                </a:lnTo>
                <a:lnTo>
                  <a:pt x="16794" y="20630"/>
                </a:lnTo>
                <a:lnTo>
                  <a:pt x="17027" y="20669"/>
                </a:lnTo>
                <a:lnTo>
                  <a:pt x="17197" y="20689"/>
                </a:lnTo>
                <a:lnTo>
                  <a:pt x="17278" y="20683"/>
                </a:lnTo>
                <a:lnTo>
                  <a:pt x="17326" y="20602"/>
                </a:lnTo>
                <a:lnTo>
                  <a:pt x="17337" y="20462"/>
                </a:lnTo>
                <a:lnTo>
                  <a:pt x="17348" y="20338"/>
                </a:lnTo>
                <a:lnTo>
                  <a:pt x="17412" y="20249"/>
                </a:lnTo>
                <a:lnTo>
                  <a:pt x="17532" y="20193"/>
                </a:lnTo>
                <a:lnTo>
                  <a:pt x="17709" y="20167"/>
                </a:lnTo>
                <a:lnTo>
                  <a:pt x="17827" y="20117"/>
                </a:lnTo>
                <a:lnTo>
                  <a:pt x="17889" y="20010"/>
                </a:lnTo>
                <a:lnTo>
                  <a:pt x="17886" y="19887"/>
                </a:lnTo>
                <a:lnTo>
                  <a:pt x="17807" y="19795"/>
                </a:lnTo>
                <a:lnTo>
                  <a:pt x="17695" y="19708"/>
                </a:lnTo>
                <a:lnTo>
                  <a:pt x="17574" y="19579"/>
                </a:lnTo>
                <a:lnTo>
                  <a:pt x="17481" y="19430"/>
                </a:lnTo>
                <a:lnTo>
                  <a:pt x="17495" y="19312"/>
                </a:lnTo>
                <a:lnTo>
                  <a:pt x="17505" y="19228"/>
                </a:lnTo>
                <a:lnTo>
                  <a:pt x="17387" y="19203"/>
                </a:lnTo>
                <a:lnTo>
                  <a:pt x="17204" y="19172"/>
                </a:lnTo>
                <a:lnTo>
                  <a:pt x="17000" y="19099"/>
                </a:lnTo>
                <a:lnTo>
                  <a:pt x="16823" y="19004"/>
                </a:lnTo>
                <a:lnTo>
                  <a:pt x="16717" y="18909"/>
                </a:lnTo>
                <a:lnTo>
                  <a:pt x="16693" y="18816"/>
                </a:lnTo>
                <a:lnTo>
                  <a:pt x="16558" y="18659"/>
                </a:lnTo>
                <a:lnTo>
                  <a:pt x="16289" y="18236"/>
                </a:lnTo>
                <a:lnTo>
                  <a:pt x="16068" y="17619"/>
                </a:lnTo>
                <a:lnTo>
                  <a:pt x="15842" y="16669"/>
                </a:lnTo>
                <a:lnTo>
                  <a:pt x="15767" y="15923"/>
                </a:lnTo>
                <a:lnTo>
                  <a:pt x="15842" y="15379"/>
                </a:lnTo>
                <a:lnTo>
                  <a:pt x="16068" y="15026"/>
                </a:lnTo>
                <a:lnTo>
                  <a:pt x="16186" y="14911"/>
                </a:lnTo>
                <a:lnTo>
                  <a:pt x="16253" y="14816"/>
                </a:lnTo>
                <a:lnTo>
                  <a:pt x="16336" y="14709"/>
                </a:lnTo>
                <a:lnTo>
                  <a:pt x="16493" y="14564"/>
                </a:lnTo>
                <a:lnTo>
                  <a:pt x="16661" y="14376"/>
                </a:lnTo>
                <a:lnTo>
                  <a:pt x="16772" y="14157"/>
                </a:lnTo>
                <a:lnTo>
                  <a:pt x="16851" y="13938"/>
                </a:lnTo>
                <a:lnTo>
                  <a:pt x="16939" y="13748"/>
                </a:lnTo>
                <a:lnTo>
                  <a:pt x="17022" y="13616"/>
                </a:lnTo>
                <a:lnTo>
                  <a:pt x="17109" y="13518"/>
                </a:lnTo>
                <a:lnTo>
                  <a:pt x="17123" y="13386"/>
                </a:lnTo>
                <a:lnTo>
                  <a:pt x="17124" y="13181"/>
                </a:lnTo>
                <a:lnTo>
                  <a:pt x="17116" y="12921"/>
                </a:lnTo>
                <a:lnTo>
                  <a:pt x="17096" y="12615"/>
                </a:lnTo>
                <a:lnTo>
                  <a:pt x="17065" y="12287"/>
                </a:lnTo>
                <a:lnTo>
                  <a:pt x="17028" y="11942"/>
                </a:lnTo>
                <a:lnTo>
                  <a:pt x="16981" y="11603"/>
                </a:lnTo>
                <a:lnTo>
                  <a:pt x="16929" y="11242"/>
                </a:lnTo>
                <a:lnTo>
                  <a:pt x="16895" y="10964"/>
                </a:lnTo>
                <a:lnTo>
                  <a:pt x="16878" y="10757"/>
                </a:lnTo>
                <a:lnTo>
                  <a:pt x="16882" y="10608"/>
                </a:lnTo>
                <a:lnTo>
                  <a:pt x="16909" y="10507"/>
                </a:lnTo>
                <a:lnTo>
                  <a:pt x="16958" y="10440"/>
                </a:lnTo>
                <a:lnTo>
                  <a:pt x="17030" y="10398"/>
                </a:lnTo>
                <a:lnTo>
                  <a:pt x="17129" y="10364"/>
                </a:lnTo>
                <a:lnTo>
                  <a:pt x="17515" y="10249"/>
                </a:lnTo>
                <a:lnTo>
                  <a:pt x="17815" y="10120"/>
                </a:lnTo>
                <a:lnTo>
                  <a:pt x="18098" y="9941"/>
                </a:lnTo>
                <a:lnTo>
                  <a:pt x="18437" y="9672"/>
                </a:lnTo>
                <a:lnTo>
                  <a:pt x="18672" y="9461"/>
                </a:lnTo>
                <a:lnTo>
                  <a:pt x="18888" y="9248"/>
                </a:lnTo>
                <a:lnTo>
                  <a:pt x="19065" y="9052"/>
                </a:lnTo>
                <a:lnTo>
                  <a:pt x="19184" y="8892"/>
                </a:lnTo>
                <a:lnTo>
                  <a:pt x="19378" y="8640"/>
                </a:lnTo>
                <a:lnTo>
                  <a:pt x="19574" y="8489"/>
                </a:lnTo>
                <a:lnTo>
                  <a:pt x="19774" y="8320"/>
                </a:lnTo>
                <a:lnTo>
                  <a:pt x="19826" y="7998"/>
                </a:lnTo>
                <a:lnTo>
                  <a:pt x="19855" y="7824"/>
                </a:lnTo>
                <a:lnTo>
                  <a:pt x="19919" y="7625"/>
                </a:lnTo>
                <a:lnTo>
                  <a:pt x="19988" y="7421"/>
                </a:lnTo>
                <a:lnTo>
                  <a:pt x="20059" y="7129"/>
                </a:lnTo>
                <a:lnTo>
                  <a:pt x="20126" y="6776"/>
                </a:lnTo>
                <a:lnTo>
                  <a:pt x="20183" y="6392"/>
                </a:lnTo>
                <a:lnTo>
                  <a:pt x="20210" y="6268"/>
                </a:lnTo>
                <a:lnTo>
                  <a:pt x="20268" y="6165"/>
                </a:lnTo>
                <a:lnTo>
                  <a:pt x="20367" y="6058"/>
                </a:lnTo>
                <a:lnTo>
                  <a:pt x="20524" y="5932"/>
                </a:lnTo>
                <a:lnTo>
                  <a:pt x="20643" y="5837"/>
                </a:lnTo>
                <a:lnTo>
                  <a:pt x="20739" y="5750"/>
                </a:lnTo>
                <a:lnTo>
                  <a:pt x="20818" y="5640"/>
                </a:lnTo>
                <a:lnTo>
                  <a:pt x="20743" y="5380"/>
                </a:lnTo>
                <a:lnTo>
                  <a:pt x="20689" y="5150"/>
                </a:lnTo>
                <a:lnTo>
                  <a:pt x="20658" y="4968"/>
                </a:lnTo>
                <a:lnTo>
                  <a:pt x="20658" y="4858"/>
                </a:lnTo>
                <a:lnTo>
                  <a:pt x="20704" y="4785"/>
                </a:lnTo>
                <a:lnTo>
                  <a:pt x="20812" y="4676"/>
                </a:lnTo>
                <a:lnTo>
                  <a:pt x="20962" y="4539"/>
                </a:lnTo>
                <a:lnTo>
                  <a:pt x="21142" y="4393"/>
                </a:lnTo>
                <a:lnTo>
                  <a:pt x="21600" y="4040"/>
                </a:lnTo>
                <a:lnTo>
                  <a:pt x="21566" y="3580"/>
                </a:lnTo>
                <a:lnTo>
                  <a:pt x="21529" y="3229"/>
                </a:lnTo>
                <a:lnTo>
                  <a:pt x="21489" y="3028"/>
                </a:lnTo>
                <a:lnTo>
                  <a:pt x="21349" y="2944"/>
                </a:lnTo>
                <a:lnTo>
                  <a:pt x="21187" y="3008"/>
                </a:lnTo>
                <a:lnTo>
                  <a:pt x="21128" y="3058"/>
                </a:lnTo>
                <a:lnTo>
                  <a:pt x="21007" y="3148"/>
                </a:lnTo>
                <a:lnTo>
                  <a:pt x="20837" y="3266"/>
                </a:lnTo>
                <a:lnTo>
                  <a:pt x="20638" y="3398"/>
                </a:lnTo>
                <a:lnTo>
                  <a:pt x="20428" y="3538"/>
                </a:lnTo>
                <a:lnTo>
                  <a:pt x="20225" y="3678"/>
                </a:lnTo>
                <a:lnTo>
                  <a:pt x="20054" y="3796"/>
                </a:lnTo>
                <a:lnTo>
                  <a:pt x="19934" y="3883"/>
                </a:lnTo>
                <a:lnTo>
                  <a:pt x="19777" y="3989"/>
                </a:lnTo>
                <a:lnTo>
                  <a:pt x="19683" y="4034"/>
                </a:lnTo>
                <a:lnTo>
                  <a:pt x="19621" y="4065"/>
                </a:lnTo>
                <a:lnTo>
                  <a:pt x="19486" y="4143"/>
                </a:lnTo>
                <a:lnTo>
                  <a:pt x="19302" y="4261"/>
                </a:lnTo>
                <a:lnTo>
                  <a:pt x="19085" y="4404"/>
                </a:lnTo>
                <a:lnTo>
                  <a:pt x="18538" y="4777"/>
                </a:lnTo>
                <a:lnTo>
                  <a:pt x="18428" y="4606"/>
                </a:lnTo>
                <a:lnTo>
                  <a:pt x="18309" y="4480"/>
                </a:lnTo>
                <a:lnTo>
                  <a:pt x="18140" y="4527"/>
                </a:lnTo>
                <a:lnTo>
                  <a:pt x="17886" y="4808"/>
                </a:lnTo>
                <a:lnTo>
                  <a:pt x="17731" y="5284"/>
                </a:lnTo>
                <a:lnTo>
                  <a:pt x="17690" y="5396"/>
                </a:lnTo>
                <a:lnTo>
                  <a:pt x="17611" y="5525"/>
                </a:lnTo>
                <a:lnTo>
                  <a:pt x="17503" y="5654"/>
                </a:lnTo>
                <a:lnTo>
                  <a:pt x="17382" y="5775"/>
                </a:lnTo>
                <a:lnTo>
                  <a:pt x="17257" y="5876"/>
                </a:lnTo>
                <a:lnTo>
                  <a:pt x="17143" y="5946"/>
                </a:lnTo>
                <a:lnTo>
                  <a:pt x="17052" y="5974"/>
                </a:lnTo>
                <a:lnTo>
                  <a:pt x="16996" y="5949"/>
                </a:lnTo>
                <a:lnTo>
                  <a:pt x="16966" y="5845"/>
                </a:lnTo>
                <a:lnTo>
                  <a:pt x="16998" y="5708"/>
                </a:lnTo>
                <a:lnTo>
                  <a:pt x="17028" y="5539"/>
                </a:lnTo>
                <a:lnTo>
                  <a:pt x="16985" y="5321"/>
                </a:lnTo>
                <a:lnTo>
                  <a:pt x="16929" y="5063"/>
                </a:lnTo>
                <a:lnTo>
                  <a:pt x="16895" y="4777"/>
                </a:lnTo>
                <a:lnTo>
                  <a:pt x="16865" y="4446"/>
                </a:lnTo>
                <a:lnTo>
                  <a:pt x="16821" y="4073"/>
                </a:lnTo>
                <a:lnTo>
                  <a:pt x="16774" y="3726"/>
                </a:lnTo>
                <a:lnTo>
                  <a:pt x="16739" y="3448"/>
                </a:lnTo>
                <a:lnTo>
                  <a:pt x="16695" y="3244"/>
                </a:lnTo>
                <a:lnTo>
                  <a:pt x="16626" y="3075"/>
                </a:lnTo>
                <a:lnTo>
                  <a:pt x="16547" y="2873"/>
                </a:lnTo>
                <a:lnTo>
                  <a:pt x="16479" y="2590"/>
                </a:lnTo>
                <a:lnTo>
                  <a:pt x="16296" y="1993"/>
                </a:lnTo>
                <a:lnTo>
                  <a:pt x="15960" y="1357"/>
                </a:lnTo>
                <a:lnTo>
                  <a:pt x="15704" y="962"/>
                </a:lnTo>
                <a:lnTo>
                  <a:pt x="15489" y="653"/>
                </a:lnTo>
                <a:lnTo>
                  <a:pt x="15332" y="451"/>
                </a:lnTo>
                <a:lnTo>
                  <a:pt x="15246" y="381"/>
                </a:lnTo>
                <a:lnTo>
                  <a:pt x="15160" y="348"/>
                </a:lnTo>
                <a:lnTo>
                  <a:pt x="15037" y="269"/>
                </a:lnTo>
                <a:lnTo>
                  <a:pt x="14556" y="8"/>
                </a:lnTo>
                <a:lnTo>
                  <a:pt x="14138" y="0"/>
                </a:lnTo>
                <a:close/>
                <a:moveTo>
                  <a:pt x="14684" y="15713"/>
                </a:moveTo>
                <a:lnTo>
                  <a:pt x="14729" y="15777"/>
                </a:lnTo>
                <a:lnTo>
                  <a:pt x="14807" y="15946"/>
                </a:lnTo>
                <a:lnTo>
                  <a:pt x="14909" y="16192"/>
                </a:lnTo>
                <a:lnTo>
                  <a:pt x="15020" y="16487"/>
                </a:lnTo>
                <a:lnTo>
                  <a:pt x="15132" y="16795"/>
                </a:lnTo>
                <a:lnTo>
                  <a:pt x="15231" y="17087"/>
                </a:lnTo>
                <a:lnTo>
                  <a:pt x="15305" y="17330"/>
                </a:lnTo>
                <a:lnTo>
                  <a:pt x="15346" y="17499"/>
                </a:lnTo>
                <a:lnTo>
                  <a:pt x="15394" y="17765"/>
                </a:lnTo>
                <a:lnTo>
                  <a:pt x="15440" y="17956"/>
                </a:lnTo>
                <a:lnTo>
                  <a:pt x="15475" y="18163"/>
                </a:lnTo>
                <a:lnTo>
                  <a:pt x="15480" y="18421"/>
                </a:lnTo>
                <a:lnTo>
                  <a:pt x="15458" y="18676"/>
                </a:lnTo>
                <a:lnTo>
                  <a:pt x="15408" y="18872"/>
                </a:lnTo>
                <a:lnTo>
                  <a:pt x="15300" y="19046"/>
                </a:lnTo>
                <a:lnTo>
                  <a:pt x="15142" y="19214"/>
                </a:lnTo>
                <a:lnTo>
                  <a:pt x="14941" y="19405"/>
                </a:lnTo>
                <a:lnTo>
                  <a:pt x="14727" y="19638"/>
                </a:lnTo>
                <a:lnTo>
                  <a:pt x="14488" y="19853"/>
                </a:lnTo>
                <a:lnTo>
                  <a:pt x="14222" y="19991"/>
                </a:lnTo>
                <a:lnTo>
                  <a:pt x="14001" y="20050"/>
                </a:lnTo>
                <a:lnTo>
                  <a:pt x="13865" y="20069"/>
                </a:lnTo>
                <a:lnTo>
                  <a:pt x="13612" y="20033"/>
                </a:lnTo>
                <a:lnTo>
                  <a:pt x="13417" y="19999"/>
                </a:lnTo>
                <a:lnTo>
                  <a:pt x="13265" y="19968"/>
                </a:lnTo>
                <a:lnTo>
                  <a:pt x="13152" y="19935"/>
                </a:lnTo>
                <a:lnTo>
                  <a:pt x="13065" y="19898"/>
                </a:lnTo>
                <a:lnTo>
                  <a:pt x="12997" y="19853"/>
                </a:lnTo>
                <a:lnTo>
                  <a:pt x="12938" y="19797"/>
                </a:lnTo>
                <a:lnTo>
                  <a:pt x="12879" y="19725"/>
                </a:lnTo>
                <a:lnTo>
                  <a:pt x="12723" y="19450"/>
                </a:lnTo>
                <a:lnTo>
                  <a:pt x="12593" y="19055"/>
                </a:lnTo>
                <a:lnTo>
                  <a:pt x="12492" y="18553"/>
                </a:lnTo>
                <a:lnTo>
                  <a:pt x="12425" y="17956"/>
                </a:lnTo>
                <a:lnTo>
                  <a:pt x="12398" y="17367"/>
                </a:lnTo>
                <a:lnTo>
                  <a:pt x="12423" y="16857"/>
                </a:lnTo>
                <a:lnTo>
                  <a:pt x="12500" y="16397"/>
                </a:lnTo>
                <a:lnTo>
                  <a:pt x="12634" y="15971"/>
                </a:lnTo>
                <a:lnTo>
                  <a:pt x="12689" y="15920"/>
                </a:lnTo>
                <a:lnTo>
                  <a:pt x="12789" y="15999"/>
                </a:lnTo>
                <a:lnTo>
                  <a:pt x="12873" y="16063"/>
                </a:lnTo>
                <a:lnTo>
                  <a:pt x="13004" y="16097"/>
                </a:lnTo>
                <a:lnTo>
                  <a:pt x="13215" y="16105"/>
                </a:lnTo>
                <a:lnTo>
                  <a:pt x="13540" y="16094"/>
                </a:lnTo>
                <a:lnTo>
                  <a:pt x="13792" y="16075"/>
                </a:lnTo>
                <a:lnTo>
                  <a:pt x="14008" y="16047"/>
                </a:lnTo>
                <a:lnTo>
                  <a:pt x="14166" y="16016"/>
                </a:lnTo>
                <a:lnTo>
                  <a:pt x="14244" y="15985"/>
                </a:lnTo>
                <a:lnTo>
                  <a:pt x="14337" y="15909"/>
                </a:lnTo>
                <a:lnTo>
                  <a:pt x="14471" y="15819"/>
                </a:lnTo>
                <a:lnTo>
                  <a:pt x="14601" y="15744"/>
                </a:lnTo>
                <a:lnTo>
                  <a:pt x="14684" y="1571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5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5400"/>
              <a:buFont typeface="Gill Sans"/>
              <a:buNone/>
            </a:pPr>
            <a:r>
              <a:rPr lang="en-US"/>
              <a:t>모두 3개의 질문에 답합니다.</a:t>
            </a:r>
            <a:endParaRPr/>
          </a:p>
        </p:txBody>
      </p:sp>
      <p:sp>
        <p:nvSpPr>
          <p:cNvPr id="441" name="Google Shape;441;p25"/>
          <p:cNvSpPr txBox="1"/>
          <p:nvPr>
            <p:ph idx="1" type="body"/>
          </p:nvPr>
        </p:nvSpPr>
        <p:spPr>
          <a:xfrm>
            <a:off x="342900" y="1600200"/>
            <a:ext cx="9461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54000" lvl="0" marL="6985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이것은 </a:t>
            </a:r>
            <a:r>
              <a:rPr lang="en-US" sz="2400">
                <a:solidFill>
                  <a:schemeClr val="dk1"/>
                </a:solidFill>
              </a:rPr>
              <a:t>스크럼마스터</a:t>
            </a:r>
            <a:r>
              <a:rPr lang="en-US" sz="2400">
                <a:solidFill>
                  <a:schemeClr val="dk1"/>
                </a:solidFill>
              </a:rPr>
              <a:t>의 주문이 </a:t>
            </a:r>
            <a:r>
              <a:rPr lang="en-US" sz="2400">
                <a:solidFill>
                  <a:srgbClr val="FF0000"/>
                </a:solidFill>
              </a:rPr>
              <a:t>아닙니다</a:t>
            </a:r>
            <a:r>
              <a:rPr lang="en-US" sz="2400">
                <a:solidFill>
                  <a:schemeClr val="dk1"/>
                </a:solidFill>
              </a:rPr>
              <a:t>.</a:t>
            </a:r>
            <a:endParaRPr sz="2400"/>
          </a:p>
          <a:p>
            <a:pPr indent="-292100" lvl="1" marL="1041400" rtl="0" algn="l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동료들 앞에서의 약속</a:t>
            </a:r>
            <a:endParaRPr sz="2400"/>
          </a:p>
        </p:txBody>
      </p:sp>
      <p:grpSp>
        <p:nvGrpSpPr>
          <p:cNvPr id="442" name="Google Shape;442;p25"/>
          <p:cNvGrpSpPr/>
          <p:nvPr/>
        </p:nvGrpSpPr>
        <p:grpSpPr>
          <a:xfrm>
            <a:off x="1644650" y="2082700"/>
            <a:ext cx="6870700" cy="1524000"/>
            <a:chOff x="0" y="0"/>
            <a:chExt cx="6870700" cy="1524000"/>
          </a:xfrm>
        </p:grpSpPr>
        <p:sp>
          <p:nvSpPr>
            <p:cNvPr id="443" name="Google Shape;443;p25"/>
            <p:cNvSpPr/>
            <p:nvPr/>
          </p:nvSpPr>
          <p:spPr>
            <a:xfrm>
              <a:off x="0" y="495300"/>
              <a:ext cx="6769100" cy="1028700"/>
            </a:xfrm>
            <a:prstGeom prst="roundRect">
              <a:avLst>
                <a:gd fmla="val 29630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10612B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9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Arial"/>
                <a:buNone/>
              </a:pPr>
              <a:r>
                <a:rPr lang="en-US" sz="36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어제 무슨 작업했는지?</a:t>
              </a:r>
              <a:endParaRPr sz="36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grpSp>
          <p:nvGrpSpPr>
            <p:cNvPr id="444" name="Google Shape;444;p25"/>
            <p:cNvGrpSpPr/>
            <p:nvPr/>
          </p:nvGrpSpPr>
          <p:grpSpPr>
            <a:xfrm>
              <a:off x="5918200" y="0"/>
              <a:ext cx="952500" cy="952500"/>
              <a:chOff x="0" y="0"/>
              <a:chExt cx="952500" cy="952500"/>
            </a:xfrm>
          </p:grpSpPr>
          <p:pic>
            <p:nvPicPr>
              <p:cNvPr descr="greenhuge-2.png" id="445" name="Google Shape;445;p2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rotWithShape="0" dir="2700000" dist="101600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446" name="Google Shape;446;p25"/>
              <p:cNvSpPr txBox="1"/>
              <p:nvPr/>
            </p:nvSpPr>
            <p:spPr>
              <a:xfrm>
                <a:off x="195877" y="63500"/>
                <a:ext cx="533400" cy="8721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dir="13500000" dist="25400">
                  <a:srgbClr val="000000"/>
                </a:outerShdw>
              </a:effectLst>
            </p:spPr>
            <p:txBody>
              <a:bodyPr anchorCtr="0" anchor="t" bIns="50800" lIns="50800" spcFirstLastPara="1" rIns="50800" wrap="square" tIns="5080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000"/>
                  <a:buFont typeface="Arial Rounded"/>
                  <a:buNone/>
                </a:pPr>
                <a:r>
                  <a:rPr b="1" i="0" lang="en-US" sz="5000" u="none" cap="none" strike="noStrike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1</a:t>
                </a:r>
                <a:endParaRPr/>
              </a:p>
            </p:txBody>
          </p:sp>
        </p:grpSp>
      </p:grpSp>
      <p:grpSp>
        <p:nvGrpSpPr>
          <p:cNvPr id="447" name="Google Shape;447;p25"/>
          <p:cNvGrpSpPr/>
          <p:nvPr/>
        </p:nvGrpSpPr>
        <p:grpSpPr>
          <a:xfrm>
            <a:off x="1644650" y="3619400"/>
            <a:ext cx="6870700" cy="1524000"/>
            <a:chOff x="0" y="0"/>
            <a:chExt cx="6870700" cy="1524000"/>
          </a:xfrm>
        </p:grpSpPr>
        <p:sp>
          <p:nvSpPr>
            <p:cNvPr id="448" name="Google Shape;448;p25"/>
            <p:cNvSpPr/>
            <p:nvPr/>
          </p:nvSpPr>
          <p:spPr>
            <a:xfrm>
              <a:off x="0" y="495300"/>
              <a:ext cx="6769100" cy="1028700"/>
            </a:xfrm>
            <a:prstGeom prst="roundRect">
              <a:avLst>
                <a:gd fmla="val 29630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10612B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9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Arial"/>
                <a:buNone/>
              </a:pPr>
              <a:r>
                <a:rPr lang="en-US" sz="3600">
                  <a:solidFill>
                    <a:srgbClr val="FFFFFF"/>
                  </a:solidFill>
                </a:rPr>
                <a:t>오늘 무슨 일 할 것인지?</a:t>
              </a:r>
              <a:endParaRPr/>
            </a:p>
          </p:txBody>
        </p:sp>
        <p:grpSp>
          <p:nvGrpSpPr>
            <p:cNvPr id="449" name="Google Shape;449;p25"/>
            <p:cNvGrpSpPr/>
            <p:nvPr/>
          </p:nvGrpSpPr>
          <p:grpSpPr>
            <a:xfrm>
              <a:off x="5918200" y="0"/>
              <a:ext cx="952500" cy="952500"/>
              <a:chOff x="0" y="0"/>
              <a:chExt cx="952500" cy="952500"/>
            </a:xfrm>
          </p:grpSpPr>
          <p:pic>
            <p:nvPicPr>
              <p:cNvPr descr="greenhuge-2.png" id="450" name="Google Shape;450;p2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rotWithShape="0" dir="2700000" dist="101600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451" name="Google Shape;451;p25"/>
              <p:cNvSpPr txBox="1"/>
              <p:nvPr/>
            </p:nvSpPr>
            <p:spPr>
              <a:xfrm>
                <a:off x="195877" y="63500"/>
                <a:ext cx="533400" cy="8721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dir="13500000" dist="25400">
                  <a:srgbClr val="000000"/>
                </a:outerShdw>
              </a:effectLst>
            </p:spPr>
            <p:txBody>
              <a:bodyPr anchorCtr="0" anchor="t" bIns="50800" lIns="50800" spcFirstLastPara="1" rIns="50800" wrap="square" tIns="5080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000"/>
                  <a:buFont typeface="Arial Rounded"/>
                  <a:buNone/>
                </a:pPr>
                <a:r>
                  <a:rPr b="1" i="0" lang="en-US" sz="5000" u="none" cap="none" strike="noStrike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2</a:t>
                </a:r>
                <a:endParaRPr/>
              </a:p>
            </p:txBody>
          </p:sp>
        </p:grpSp>
      </p:grpSp>
      <p:grpSp>
        <p:nvGrpSpPr>
          <p:cNvPr id="452" name="Google Shape;452;p25"/>
          <p:cNvGrpSpPr/>
          <p:nvPr/>
        </p:nvGrpSpPr>
        <p:grpSpPr>
          <a:xfrm>
            <a:off x="1644650" y="5156100"/>
            <a:ext cx="6870700" cy="1524000"/>
            <a:chOff x="0" y="0"/>
            <a:chExt cx="6870700" cy="1524000"/>
          </a:xfrm>
        </p:grpSpPr>
        <p:sp>
          <p:nvSpPr>
            <p:cNvPr id="453" name="Google Shape;453;p25"/>
            <p:cNvSpPr/>
            <p:nvPr/>
          </p:nvSpPr>
          <p:spPr>
            <a:xfrm>
              <a:off x="0" y="495300"/>
              <a:ext cx="6769100" cy="1028700"/>
            </a:xfrm>
            <a:prstGeom prst="roundRect">
              <a:avLst>
                <a:gd fmla="val 29630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10612B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9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Arial"/>
                <a:buNone/>
              </a:pPr>
              <a:r>
                <a:rPr lang="en-US" sz="36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도움이 필요한 것이 있는지?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grpSp>
          <p:nvGrpSpPr>
            <p:cNvPr id="454" name="Google Shape;454;p25"/>
            <p:cNvGrpSpPr/>
            <p:nvPr/>
          </p:nvGrpSpPr>
          <p:grpSpPr>
            <a:xfrm>
              <a:off x="5918200" y="0"/>
              <a:ext cx="952500" cy="952500"/>
              <a:chOff x="0" y="0"/>
              <a:chExt cx="952500" cy="952500"/>
            </a:xfrm>
          </p:grpSpPr>
          <p:pic>
            <p:nvPicPr>
              <p:cNvPr descr="greenhuge-2.png" id="455" name="Google Shape;455;p2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0" y="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rotWithShape="0" dir="2700000" dist="101600">
                  <a:srgbClr val="000000">
                    <a:alpha val="80000"/>
                  </a:srgbClr>
                </a:outerShdw>
              </a:effectLst>
            </p:spPr>
          </p:pic>
          <p:sp>
            <p:nvSpPr>
              <p:cNvPr id="456" name="Google Shape;456;p25"/>
              <p:cNvSpPr txBox="1"/>
              <p:nvPr/>
            </p:nvSpPr>
            <p:spPr>
              <a:xfrm>
                <a:off x="195877" y="63500"/>
                <a:ext cx="533400" cy="8721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dir="13500000" dist="25400">
                  <a:srgbClr val="000000"/>
                </a:outerShdw>
              </a:effectLst>
            </p:spPr>
            <p:txBody>
              <a:bodyPr anchorCtr="0" anchor="t" bIns="50800" lIns="50800" spcFirstLastPara="1" rIns="50800" wrap="square" tIns="5080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000"/>
                  <a:buFont typeface="Arial Rounded"/>
                  <a:buNone/>
                </a:pPr>
                <a:r>
                  <a:rPr b="1" i="0" lang="en-US" sz="5000" u="none" cap="none" strike="noStrike">
                    <a:solidFill>
                      <a:srgbClr val="FFFFFF"/>
                    </a:solidFill>
                    <a:latin typeface="Arial Rounded"/>
                    <a:ea typeface="Arial Rounded"/>
                    <a:cs typeface="Arial Rounded"/>
                    <a:sym typeface="Arial Rounded"/>
                  </a:rPr>
                  <a:t>3</a:t>
                </a:r>
                <a:endParaRPr/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6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/>
              <a:t>스프린트 리뷰</a:t>
            </a:r>
            <a:endParaRPr/>
          </a:p>
        </p:txBody>
      </p:sp>
      <p:sp>
        <p:nvSpPr>
          <p:cNvPr id="462" name="Google Shape;462;p26"/>
          <p:cNvSpPr txBox="1"/>
          <p:nvPr>
            <p:ph idx="1" type="body"/>
          </p:nvPr>
        </p:nvSpPr>
        <p:spPr>
          <a:xfrm>
            <a:off x="342900" y="1600200"/>
            <a:ext cx="94615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54000" lvl="0" marL="698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팀은 스프린트 동안 달성한 내용을 발표합니다.</a:t>
            </a:r>
            <a:endParaRPr sz="2400">
              <a:solidFill>
                <a:schemeClr val="dk1"/>
              </a:solidFill>
            </a:endParaRPr>
          </a:p>
          <a:p>
            <a:pPr indent="-254000" lvl="0" marL="698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일반적으로 새로운 기능 또는 기본 아키텍처의 데모 형식을 취합니다.</a:t>
            </a:r>
            <a:endParaRPr sz="2400">
              <a:solidFill>
                <a:schemeClr val="dk1"/>
              </a:solidFill>
            </a:endParaRPr>
          </a:p>
          <a:p>
            <a:pPr indent="-254000" lvl="0" marL="698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비공식</a:t>
            </a:r>
            <a:endParaRPr sz="2400"/>
          </a:p>
          <a:p>
            <a:pPr indent="-292100" lvl="1" marL="10414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2시간 준비 규칙</a:t>
            </a:r>
            <a:endParaRPr sz="2400"/>
          </a:p>
          <a:p>
            <a:pPr indent="-292100" lvl="1" marL="10414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슬라이드 없음</a:t>
            </a:r>
            <a:endParaRPr sz="2400"/>
          </a:p>
          <a:p>
            <a:pPr indent="-254000" lvl="0" marL="698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팀 전체 참여</a:t>
            </a:r>
            <a:endParaRPr sz="2400"/>
          </a:p>
          <a:p>
            <a:pPr indent="-254000" lvl="0" marL="6985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관련</a:t>
            </a:r>
            <a:r>
              <a:rPr lang="en-US" sz="2400"/>
              <a:t>자 초대</a:t>
            </a:r>
            <a:endParaRPr sz="2400"/>
          </a:p>
        </p:txBody>
      </p:sp>
      <p:pic>
        <p:nvPicPr>
          <p:cNvPr descr="droppedImage.pdf" id="463" name="Google Shape;46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6750" y="4819650"/>
            <a:ext cx="2787650" cy="186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pedImage.pdf" id="464" name="Google Shape;46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7025" y="3346450"/>
            <a:ext cx="2787650" cy="18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 sz="6400"/>
              <a:t>스프린트 회고</a:t>
            </a:r>
            <a:r>
              <a:rPr lang="en-US" sz="2400"/>
              <a:t>retrospective</a:t>
            </a:r>
            <a:endParaRPr sz="2400"/>
          </a:p>
        </p:txBody>
      </p:sp>
      <p:sp>
        <p:nvSpPr>
          <p:cNvPr id="470" name="Google Shape;470;p27"/>
          <p:cNvSpPr txBox="1"/>
          <p:nvPr>
            <p:ph idx="1" type="body"/>
          </p:nvPr>
        </p:nvSpPr>
        <p:spPr>
          <a:xfrm>
            <a:off x="342900" y="1600200"/>
            <a:ext cx="9461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4064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3000"/>
              <a:t>주기적으로 무엇이 작동하고 작동하지 않는지 살펴보기</a:t>
            </a:r>
            <a:endParaRPr sz="3000"/>
          </a:p>
          <a:p>
            <a:pPr indent="-4064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3000"/>
              <a:t>일반적으</a:t>
            </a:r>
            <a:r>
              <a:rPr lang="en-US" sz="3000"/>
              <a:t>로</a:t>
            </a:r>
            <a:r>
              <a:rPr i="0" lang="en-US" sz="3000" u="none" cap="none" strike="noStrike">
                <a:solidFill>
                  <a:srgbClr val="000000"/>
                </a:solidFill>
              </a:rPr>
              <a:t> 15–30 </a:t>
            </a:r>
            <a:r>
              <a:rPr lang="en-US" sz="3000"/>
              <a:t>분</a:t>
            </a:r>
            <a:endParaRPr sz="3000"/>
          </a:p>
          <a:p>
            <a:pPr indent="-4064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3000"/>
              <a:t>매 스프린트 후에 진행</a:t>
            </a:r>
            <a:endParaRPr sz="3000"/>
          </a:p>
          <a:p>
            <a:pPr indent="-4064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lang="en-US" sz="3000"/>
              <a:t>팀 전체 참여</a:t>
            </a:r>
            <a:endParaRPr sz="3000"/>
          </a:p>
          <a:p>
            <a:pPr indent="-406400" lvl="1" marL="1041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Char char="•"/>
            </a:pPr>
            <a:r>
              <a:rPr lang="en-US" sz="2600"/>
              <a:t>스크럼마스터</a:t>
            </a:r>
            <a:endParaRPr sz="2600"/>
          </a:p>
          <a:p>
            <a:pPr indent="-406400" lvl="1" marL="1041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Char char="•"/>
            </a:pPr>
            <a:r>
              <a:rPr lang="en-US" sz="2600"/>
              <a:t>프로덕트</a:t>
            </a:r>
            <a:r>
              <a:rPr lang="en-US" sz="2600"/>
              <a:t> </a:t>
            </a:r>
            <a:r>
              <a:rPr lang="en-US" sz="2600"/>
              <a:t>오우너</a:t>
            </a:r>
            <a:endParaRPr sz="2600"/>
          </a:p>
          <a:p>
            <a:pPr indent="-406400" lvl="1" marL="1041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Char char="•"/>
            </a:pPr>
            <a:r>
              <a:rPr lang="en-US" sz="2600"/>
              <a:t>팀</a:t>
            </a:r>
            <a:endParaRPr sz="2600"/>
          </a:p>
          <a:p>
            <a:pPr indent="-406400" lvl="1" marL="1041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Char char="•"/>
            </a:pPr>
            <a:r>
              <a:rPr lang="en-US" sz="2600"/>
              <a:t>가능하</a:t>
            </a:r>
            <a:r>
              <a:rPr lang="en-US" sz="2600"/>
              <a:t>면 고객, 관련자</a:t>
            </a:r>
            <a:endParaRPr sz="2600"/>
          </a:p>
        </p:txBody>
      </p:sp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8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i="0" lang="en-US" sz="6400" u="none" cap="none" strike="noStrike">
                <a:solidFill>
                  <a:srgbClr val="5F7BAE"/>
                </a:solidFill>
              </a:rPr>
              <a:t>Start / Stop / Continue</a:t>
            </a:r>
            <a:endParaRPr/>
          </a:p>
        </p:txBody>
      </p:sp>
      <p:sp>
        <p:nvSpPr>
          <p:cNvPr id="476" name="Google Shape;476;p28"/>
          <p:cNvSpPr txBox="1"/>
          <p:nvPr>
            <p:ph idx="1" type="body"/>
          </p:nvPr>
        </p:nvSpPr>
        <p:spPr>
          <a:xfrm>
            <a:off x="342900" y="1600200"/>
            <a:ext cx="9461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419100" lvl="0" marL="698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Char char="•"/>
            </a:pPr>
            <a:r>
              <a:rPr lang="en-US" sz="3200"/>
              <a:t>전체 팀이 모여서 원하는 사항에 대해 논의</a:t>
            </a:r>
            <a:endParaRPr sz="3200"/>
          </a:p>
        </p:txBody>
      </p:sp>
      <p:sp>
        <p:nvSpPr>
          <p:cNvPr id="477" name="Google Shape;477;p28"/>
          <p:cNvSpPr/>
          <p:nvPr/>
        </p:nvSpPr>
        <p:spPr>
          <a:xfrm>
            <a:off x="1498600" y="2819400"/>
            <a:ext cx="3822700" cy="977900"/>
          </a:xfrm>
          <a:prstGeom prst="roundRect">
            <a:avLst>
              <a:gd fmla="val 31169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0051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rPr i="0" lang="en-US" sz="36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Start doing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478" name="Google Shape;478;p28"/>
          <p:cNvSpPr/>
          <p:nvPr/>
        </p:nvSpPr>
        <p:spPr>
          <a:xfrm>
            <a:off x="3162300" y="4051300"/>
            <a:ext cx="3822700" cy="977900"/>
          </a:xfrm>
          <a:prstGeom prst="roundRect">
            <a:avLst>
              <a:gd fmla="val 31169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0051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rPr i="0" lang="en-US" sz="36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Stop doing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479" name="Google Shape;479;p28"/>
          <p:cNvSpPr/>
          <p:nvPr/>
        </p:nvSpPr>
        <p:spPr>
          <a:xfrm>
            <a:off x="4826000" y="5283200"/>
            <a:ext cx="3822700" cy="977900"/>
          </a:xfrm>
          <a:prstGeom prst="roundRect">
            <a:avLst>
              <a:gd fmla="val 31169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0051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ill Sans"/>
              <a:buNone/>
            </a:pPr>
            <a:r>
              <a:rPr i="0" lang="en-US" sz="36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Continue doing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grpSp>
        <p:nvGrpSpPr>
          <p:cNvPr id="480" name="Google Shape;480;p28"/>
          <p:cNvGrpSpPr/>
          <p:nvPr/>
        </p:nvGrpSpPr>
        <p:grpSpPr>
          <a:xfrm>
            <a:off x="1117600" y="4851400"/>
            <a:ext cx="3098801" cy="2343264"/>
            <a:chOff x="0" y="0"/>
            <a:chExt cx="3098800" cy="2343263"/>
          </a:xfrm>
        </p:grpSpPr>
        <p:pic>
          <p:nvPicPr>
            <p:cNvPr descr="stickb3.png" id="481" name="Google Shape;481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3098800" cy="2343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2" name="Google Shape;482;p28"/>
            <p:cNvSpPr txBox="1"/>
            <p:nvPr/>
          </p:nvSpPr>
          <p:spPr>
            <a:xfrm>
              <a:off x="162024" y="229869"/>
              <a:ext cx="2502000" cy="15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2600"/>
                </a:buClr>
                <a:buSzPts val="2600"/>
                <a:buFont typeface="Comic Sans MS"/>
                <a:buNone/>
              </a:pPr>
              <a:r>
                <a:rPr lang="en-US" sz="2400">
                  <a:solidFill>
                    <a:srgbClr val="FF26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이것은 스프린트 회고를 하는 많은 방법 중 하나일 뿐입니다.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29"/>
          <p:cNvGrpSpPr/>
          <p:nvPr/>
        </p:nvGrpSpPr>
        <p:grpSpPr>
          <a:xfrm>
            <a:off x="723900" y="1079500"/>
            <a:ext cx="4140200" cy="2044700"/>
            <a:chOff x="0" y="0"/>
            <a:chExt cx="4140200" cy="2044700"/>
          </a:xfrm>
        </p:grpSpPr>
        <p:sp>
          <p:nvSpPr>
            <p:cNvPr id="488" name="Google Shape;488;p29"/>
            <p:cNvSpPr/>
            <p:nvPr/>
          </p:nvSpPr>
          <p:spPr>
            <a:xfrm>
              <a:off x="12700" y="0"/>
              <a:ext cx="4127500" cy="2044700"/>
            </a:xfrm>
            <a:prstGeom prst="roundRect">
              <a:avLst>
                <a:gd fmla="val 14907" name="adj"/>
              </a:avLst>
            </a:prstGeom>
            <a:solidFill>
              <a:srgbClr val="EBEBEB"/>
            </a:solidFill>
            <a:ln cap="flat" cmpd="sng" w="25400">
              <a:solidFill>
                <a:srgbClr val="C0C0C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9"/>
            <p:cNvSpPr txBox="1"/>
            <p:nvPr/>
          </p:nvSpPr>
          <p:spPr>
            <a:xfrm>
              <a:off x="152883" y="622300"/>
              <a:ext cx="2806800" cy="13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프로덕트</a:t>
              </a:r>
              <a:r>
                <a:rPr i="0" lang="en-US" sz="2400" u="none" cap="none" strike="noStrike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오우너</a:t>
              </a:r>
              <a:endParaRPr i="0" sz="2400" u="none" cap="none" strike="noStrike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스크럼마스터</a:t>
              </a:r>
              <a:endParaRPr i="0" sz="2400" u="none" cap="none" strike="noStrike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팀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482600" y="0"/>
              <a:ext cx="1905000" cy="5969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 rot="10800000">
              <a:off x="2273300" y="1397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0" y="342900"/>
              <a:ext cx="622300" cy="254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2146300" y="0"/>
              <a:ext cx="622300" cy="254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95" name="Google Shape;495;p29"/>
            <p:cNvSpPr txBox="1"/>
            <p:nvPr/>
          </p:nvSpPr>
          <p:spPr>
            <a:xfrm>
              <a:off x="165583" y="12700"/>
              <a:ext cx="21210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Gill Sans"/>
                <a:buNone/>
              </a:pPr>
              <a:r>
                <a:rPr lang="en-US" sz="3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역할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sp>
        <p:nvSpPr>
          <p:cNvPr id="496" name="Google Shape;496;p29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89B5"/>
              </a:buClr>
              <a:buSzPts val="6400"/>
              <a:buFont typeface="Gill Sans"/>
              <a:buNone/>
            </a:pPr>
            <a:r>
              <a:rPr lang="en-US"/>
              <a:t>스크</a:t>
            </a:r>
            <a:r>
              <a:rPr lang="en-US"/>
              <a:t>럼 프레임워크</a:t>
            </a:r>
            <a:endParaRPr/>
          </a:p>
        </p:txBody>
      </p:sp>
      <p:grpSp>
        <p:nvGrpSpPr>
          <p:cNvPr id="497" name="Google Shape;497;p29"/>
          <p:cNvGrpSpPr/>
          <p:nvPr/>
        </p:nvGrpSpPr>
        <p:grpSpPr>
          <a:xfrm>
            <a:off x="3162300" y="2692400"/>
            <a:ext cx="4140200" cy="2527300"/>
            <a:chOff x="0" y="0"/>
            <a:chExt cx="4140200" cy="2527300"/>
          </a:xfrm>
        </p:grpSpPr>
        <p:sp>
          <p:nvSpPr>
            <p:cNvPr id="498" name="Google Shape;498;p29"/>
            <p:cNvSpPr/>
            <p:nvPr/>
          </p:nvSpPr>
          <p:spPr>
            <a:xfrm>
              <a:off x="12700" y="0"/>
              <a:ext cx="4127500" cy="2527300"/>
            </a:xfrm>
            <a:prstGeom prst="roundRect">
              <a:avLst>
                <a:gd fmla="val 12060" name="adj"/>
              </a:avLst>
            </a:prstGeom>
            <a:solidFill>
              <a:srgbClr val="EBEBEB"/>
            </a:solidFill>
            <a:ln cap="flat" cmpd="sng" w="25400">
              <a:solidFill>
                <a:srgbClr val="C0C0C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9"/>
            <p:cNvSpPr txBox="1"/>
            <p:nvPr/>
          </p:nvSpPr>
          <p:spPr>
            <a:xfrm>
              <a:off x="152883" y="622300"/>
              <a:ext cx="3683100" cy="17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계획</a:t>
              </a:r>
              <a:endParaRPr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리뷰</a:t>
              </a:r>
              <a:endParaRPr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회고</a:t>
              </a:r>
              <a:endParaRPr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C0C0C0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C0C0C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일일 스크럼 회의</a:t>
              </a:r>
              <a:endParaRPr sz="2400">
                <a:solidFill>
                  <a:srgbClr val="C0C0C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482600" y="0"/>
              <a:ext cx="1905000" cy="5969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 rot="10800000">
              <a:off x="2273300" y="1397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0" y="342900"/>
              <a:ext cx="622300" cy="254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2146300" y="0"/>
              <a:ext cx="622300" cy="254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05" name="Google Shape;505;p29"/>
            <p:cNvSpPr txBox="1"/>
            <p:nvPr/>
          </p:nvSpPr>
          <p:spPr>
            <a:xfrm>
              <a:off x="165574" y="12700"/>
              <a:ext cx="2308500" cy="5952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Gill Sans"/>
                <a:buNone/>
              </a:pPr>
              <a:r>
                <a:rPr lang="en-US" sz="3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세레모니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grpSp>
        <p:nvGrpSpPr>
          <p:cNvPr id="506" name="Google Shape;506;p29"/>
          <p:cNvGrpSpPr/>
          <p:nvPr/>
        </p:nvGrpSpPr>
        <p:grpSpPr>
          <a:xfrm>
            <a:off x="5105400" y="5105400"/>
            <a:ext cx="4140200" cy="2044700"/>
            <a:chOff x="0" y="0"/>
            <a:chExt cx="4140200" cy="2044700"/>
          </a:xfrm>
        </p:grpSpPr>
        <p:sp>
          <p:nvSpPr>
            <p:cNvPr id="507" name="Google Shape;507;p29"/>
            <p:cNvSpPr/>
            <p:nvPr/>
          </p:nvSpPr>
          <p:spPr>
            <a:xfrm>
              <a:off x="12700" y="0"/>
              <a:ext cx="4127500" cy="2044700"/>
            </a:xfrm>
            <a:prstGeom prst="roundRect">
              <a:avLst>
                <a:gd fmla="val 14907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005192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9"/>
            <p:cNvSpPr txBox="1"/>
            <p:nvPr/>
          </p:nvSpPr>
          <p:spPr>
            <a:xfrm>
              <a:off x="152883" y="622300"/>
              <a:ext cx="3771900" cy="13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프로덕트</a:t>
              </a:r>
              <a:r>
                <a:rPr i="0" lang="en-US" sz="24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백로그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스프린트</a:t>
              </a:r>
              <a:r>
                <a:rPr i="0" lang="en-US" sz="24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백로그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158750" lvl="0" marL="228600" marR="0" rtl="0" algn="l">
                <a:lnSpc>
                  <a:spcPct val="117857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Nanum Gothic Coding"/>
                <a:buChar char="•"/>
              </a:pP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번다운</a:t>
              </a:r>
              <a:r>
                <a:rPr i="0" lang="en-US" sz="24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</a:t>
              </a:r>
              <a:r>
                <a:rPr lang="en-US" sz="24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차트</a:t>
              </a:r>
              <a:endParaRPr sz="24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482600" y="0"/>
              <a:ext cx="1905000" cy="5969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 rot="10800000">
              <a:off x="2273300" y="1397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0" y="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0" y="342900"/>
              <a:ext cx="622300" cy="254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2146300" y="0"/>
              <a:ext cx="622300" cy="254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514" name="Google Shape;514;p29"/>
            <p:cNvSpPr txBox="1"/>
            <p:nvPr/>
          </p:nvSpPr>
          <p:spPr>
            <a:xfrm>
              <a:off x="165583" y="12700"/>
              <a:ext cx="2121000" cy="5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Gill Sans"/>
                <a:buNone/>
              </a:pPr>
              <a:r>
                <a:rPr lang="en-US" sz="32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결과물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89B5"/>
              </a:buClr>
              <a:buSzPts val="5800"/>
              <a:buFont typeface="Arial"/>
              <a:buNone/>
            </a:pPr>
            <a:r>
              <a:rPr lang="en-US" sz="5000"/>
              <a:t>릴레이 경주에서 지고 있습니다</a:t>
            </a:r>
            <a:endParaRPr sz="4000"/>
          </a:p>
        </p:txBody>
      </p:sp>
      <p:sp>
        <p:nvSpPr>
          <p:cNvPr id="64" name="Google Shape;64;p3"/>
          <p:cNvSpPr/>
          <p:nvPr/>
        </p:nvSpPr>
        <p:spPr>
          <a:xfrm>
            <a:off x="-368300" y="5740400"/>
            <a:ext cx="495300" cy="39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ill Sans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65" name="Google Shape;65;p3"/>
          <p:cNvGrpSpPr/>
          <p:nvPr/>
        </p:nvGrpSpPr>
        <p:grpSpPr>
          <a:xfrm>
            <a:off x="1384300" y="1701800"/>
            <a:ext cx="7772400" cy="4254500"/>
            <a:chOff x="0" y="0"/>
            <a:chExt cx="7772400" cy="4254500"/>
          </a:xfrm>
        </p:grpSpPr>
        <p:sp>
          <p:nvSpPr>
            <p:cNvPr id="66" name="Google Shape;66;p3"/>
            <p:cNvSpPr/>
            <p:nvPr/>
          </p:nvSpPr>
          <p:spPr>
            <a:xfrm>
              <a:off x="0" y="0"/>
              <a:ext cx="7772400" cy="4254500"/>
            </a:xfrm>
            <a:prstGeom prst="roundRect">
              <a:avLst>
                <a:gd fmla="val 7164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073400" y="3403600"/>
              <a:ext cx="4203700" cy="83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1651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i="0" lang="en-US" sz="15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타케우치 히로타카 &amp; 노나카 이쿠지로, </a:t>
              </a:r>
              <a:br>
                <a:rPr i="0" lang="en-US" sz="15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</a:br>
              <a:r>
                <a:rPr i="0" lang="en-US" sz="15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“The New New </a:t>
              </a:r>
              <a:r>
                <a:rPr lang="en-US" sz="1500"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프로덕트</a:t>
              </a:r>
              <a:r>
                <a:rPr i="0" lang="en-US" sz="15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Development Game”,  하버드 비즈니스 리뷰, 1986/01</a:t>
              </a:r>
              <a:endParaRPr sz="11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7264400" y="37846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590800" y="34036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264400" y="3403600"/>
              <a:ext cx="495300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Gill Sans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590800" y="3848100"/>
              <a:ext cx="495300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Gill Sans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2" name="Google Shape;72;p3"/>
            <p:cNvSpPr txBox="1"/>
            <p:nvPr/>
          </p:nvSpPr>
          <p:spPr>
            <a:xfrm>
              <a:off x="102083" y="63500"/>
              <a:ext cx="7124700" cy="33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900"/>
                <a:buFont typeface="Arial"/>
                <a:buNone/>
              </a:pPr>
              <a:r>
                <a:rPr i="0" lang="en-US" sz="28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“제품 개발에 대한 '릴레이 경주' 접근 방식은 최대 속도 및 유연성의 목표와 충돌할 수 있습니다. 대신 전체론적 또는 '럭비' 접근 방식(팀이 하나의 단위로 거리를 이동하고 공을 앞뒤로 전달하는 방식)이 오늘날의 경쟁 요구 사항에 더 잘 부합할 수 있습니다.”</a:t>
              </a:r>
              <a:endParaRPr sz="28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</p:spTree>
  </p:cSld>
  <p:clrMapOvr>
    <a:masterClrMapping/>
  </p:clrMapOvr>
  <p:transition spd="med" p14:dur="1000">
    <p:wipe dir="l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0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 sz="6400"/>
              <a:t>프로덕트 백로그</a:t>
            </a:r>
            <a:endParaRPr/>
          </a:p>
        </p:txBody>
      </p:sp>
      <p:sp>
        <p:nvSpPr>
          <p:cNvPr id="520" name="Google Shape;520;p30"/>
          <p:cNvSpPr txBox="1"/>
          <p:nvPr>
            <p:ph idx="1" type="body"/>
          </p:nvPr>
        </p:nvSpPr>
        <p:spPr>
          <a:xfrm>
            <a:off x="342900" y="1600200"/>
            <a:ext cx="9461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173223" lvl="0" marL="560573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•"/>
            </a:pPr>
            <a:r>
              <a:rPr lang="en-US" sz="2400"/>
              <a:t>요구 사항</a:t>
            </a:r>
            <a:endParaRPr sz="2400"/>
          </a:p>
          <a:p>
            <a:pPr indent="-173223" lvl="0" marL="560573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Gill Sans"/>
              <a:buChar char="•"/>
            </a:pPr>
            <a:r>
              <a:rPr lang="en-US" sz="2400"/>
              <a:t>프로젝트에서 원하는 모든 작업 목록</a:t>
            </a:r>
            <a:endParaRPr sz="2400"/>
          </a:p>
          <a:p>
            <a:pPr indent="-173223" lvl="0" marL="560573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Gill Sans"/>
              <a:buChar char="•"/>
            </a:pPr>
            <a:r>
              <a:rPr lang="en-US" sz="2400"/>
              <a:t>각 항목이 제품의 사용자 또는 고객에게 가치가 있도록 이상적으로 표현</a:t>
            </a:r>
            <a:r>
              <a:rPr lang="en-US" sz="2400"/>
              <a:t> </a:t>
            </a:r>
            <a:endParaRPr sz="2400"/>
          </a:p>
          <a:p>
            <a:pPr indent="-173223" lvl="0" marL="560573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Gill Sans"/>
              <a:buChar char="•"/>
            </a:pPr>
            <a:r>
              <a:rPr lang="en-US" sz="2400"/>
              <a:t>제품 소유자의 우선 순위</a:t>
            </a:r>
            <a:endParaRPr sz="2400"/>
          </a:p>
          <a:p>
            <a:pPr indent="-173223" lvl="0" marL="560573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Gill Sans"/>
              <a:buChar char="•"/>
            </a:pPr>
            <a:r>
              <a:rPr lang="en-US" sz="2400"/>
              <a:t>각 스프린트를 시작할 때 우선순위를 다시 지정</a:t>
            </a:r>
            <a:endParaRPr sz="2400"/>
          </a:p>
        </p:txBody>
      </p:sp>
      <p:pic>
        <p:nvPicPr>
          <p:cNvPr descr="ScrumSmallNoLabels.png" id="521" name="Google Shape;52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0925" y="4520809"/>
            <a:ext cx="4495800" cy="1859167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0"/>
          <p:cNvSpPr/>
          <p:nvPr/>
        </p:nvSpPr>
        <p:spPr>
          <a:xfrm>
            <a:off x="1587500" y="5943600"/>
            <a:ext cx="2806700" cy="1016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0051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93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rPr lang="en-US" sz="24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이것이 프로덕트 백로그입니다.</a:t>
            </a:r>
            <a:endParaRPr sz="24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cxnSp>
        <p:nvCxnSpPr>
          <p:cNvPr id="523" name="Google Shape;523;p30"/>
          <p:cNvCxnSpPr/>
          <p:nvPr/>
        </p:nvCxnSpPr>
        <p:spPr>
          <a:xfrm flipH="1">
            <a:off x="4405075" y="5752650"/>
            <a:ext cx="1190100" cy="214800"/>
          </a:xfrm>
          <a:prstGeom prst="straightConnector1">
            <a:avLst/>
          </a:prstGeom>
          <a:noFill/>
          <a:ln cap="flat" cmpd="sng" w="38100">
            <a:solidFill>
              <a:srgbClr val="033F7F"/>
            </a:solidFill>
            <a:prstDash val="solid"/>
            <a:miter lim="400000"/>
            <a:headEnd len="med" w="med" type="triangle"/>
            <a:tailEnd len="sm" w="sm" type="none"/>
          </a:ln>
        </p:spPr>
      </p:cxnSp>
    </p:spTree>
  </p:cSld>
  <p:clrMapOvr>
    <a:masterClrMapping/>
  </p:clrMapOvr>
  <p:transition spd="med" p14:dur="1000">
    <p:wipe dir="l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1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 sz="5800"/>
              <a:t>샘플 프로덕트 백로그</a:t>
            </a:r>
            <a:endParaRPr sz="4200"/>
          </a:p>
        </p:txBody>
      </p:sp>
      <p:graphicFrame>
        <p:nvGraphicFramePr>
          <p:cNvPr id="529" name="Google Shape;529;p31"/>
          <p:cNvGraphicFramePr/>
          <p:nvPr/>
        </p:nvGraphicFramePr>
        <p:xfrm>
          <a:off x="787400" y="14605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{8C2107EB-38CF-40CA-A3D6-01E955EA07D5}</a:tableStyleId>
              </a:tblPr>
              <a:tblGrid>
                <a:gridCol w="6654800"/>
                <a:gridCol w="2209800"/>
              </a:tblGrid>
              <a:tr h="84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Gill Sans"/>
                        <a:buNone/>
                      </a:pPr>
                      <a:r>
                        <a:rPr lang="en-US" sz="3600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백로그 아이템</a:t>
                      </a:r>
                      <a:endParaRPr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lnL cap="flat" cmpd="sng" w="25400">
                      <a:solidFill>
                        <a:srgbClr val="00519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519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519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519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8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44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600"/>
                        <a:buFont typeface="Gill Sans"/>
                        <a:buNone/>
                      </a:pPr>
                      <a:r>
                        <a:rPr lang="en-US" sz="3600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예상</a:t>
                      </a:r>
                      <a:endParaRPr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lnL cap="flat" cmpd="sng" w="25400">
                      <a:solidFill>
                        <a:srgbClr val="00519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519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519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519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88DC"/>
                    </a:solidFill>
                  </a:tcPr>
                </a:tc>
              </a:tr>
              <a:tr h="579300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400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고객이 예약 등록할 수 있게 승인하기</a:t>
                      </a:r>
                      <a:endParaRPr sz="1000"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lnT cap="flat" cmpd="sng" w="25400">
                      <a:solidFill>
                        <a:srgbClr val="00519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800" u="none" cap="none" strike="noStrike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3</a:t>
                      </a:r>
                      <a:endParaRPr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lnT cap="flat" cmpd="sng" w="25400">
                      <a:solidFill>
                        <a:srgbClr val="00519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BEBEB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400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고객 입장에서, 예약 취소하기</a:t>
                      </a:r>
                      <a:endParaRPr sz="1000"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800" u="none" cap="none" strike="noStrike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5</a:t>
                      </a:r>
                      <a:endParaRPr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solidFill>
                      <a:srgbClr val="EBEBEB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400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고객 입장에서, 예약 날짜 변경하기</a:t>
                      </a:r>
                      <a:endParaRPr sz="1000"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800" u="none" cap="none" strike="noStrike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3</a:t>
                      </a:r>
                      <a:endParaRPr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solidFill>
                      <a:srgbClr val="EBEBEB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400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호텔 직원 입장에서, 객실당 매출(RevPAR) 돌려보기</a:t>
                      </a:r>
                      <a:r>
                        <a:rPr lang="en-US" sz="2400" u="none" cap="none" strike="noStrike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 (revenue-per-available-room)</a:t>
                      </a:r>
                      <a:endParaRPr sz="1000"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800" u="none" cap="none" strike="noStrike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8</a:t>
                      </a:r>
                      <a:endParaRPr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solidFill>
                      <a:srgbClr val="EBEBEB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400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예외 처리 향상</a:t>
                      </a:r>
                      <a:endParaRPr sz="1000"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800" u="none" cap="none" strike="noStrike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8</a:t>
                      </a:r>
                      <a:endParaRPr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solidFill>
                      <a:srgbClr val="EBEBEB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400" u="none" cap="none" strike="noStrike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...</a:t>
                      </a:r>
                      <a:endParaRPr sz="1000"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800" u="none" cap="none" strike="noStrike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30</a:t>
                      </a:r>
                      <a:endParaRPr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solidFill>
                      <a:srgbClr val="EBEBEB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400" u="none" cap="none" strike="noStrike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...</a:t>
                      </a:r>
                      <a:endParaRPr sz="1000"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ill Sans"/>
                        <a:buNone/>
                      </a:pPr>
                      <a:r>
                        <a:rPr lang="en-US" sz="2800" u="none" cap="none" strike="noStrike">
                          <a:latin typeface="Nanum Gothic Coding"/>
                          <a:ea typeface="Nanum Gothic Coding"/>
                          <a:cs typeface="Nanum Gothic Coding"/>
                          <a:sym typeface="Nanum Gothic Coding"/>
                        </a:rPr>
                        <a:t>50</a:t>
                      </a:r>
                      <a:endParaRPr>
                        <a:latin typeface="Nanum Gothic Coding"/>
                        <a:ea typeface="Nanum Gothic Coding"/>
                        <a:cs typeface="Nanum Gothic Coding"/>
                        <a:sym typeface="Nanum Gothic Coding"/>
                      </a:endParaRPr>
                    </a:p>
                  </a:txBody>
                  <a:tcPr marT="38100" marB="38100" marR="38100" marL="38100" anchor="ctr"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med" p14:dur="1000">
        <p14:rippl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2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 sz="6400"/>
              <a:t>스프린트 골</a:t>
            </a:r>
            <a:endParaRPr/>
          </a:p>
        </p:txBody>
      </p:sp>
      <p:sp>
        <p:nvSpPr>
          <p:cNvPr id="535" name="Google Shape;535;p32"/>
          <p:cNvSpPr txBox="1"/>
          <p:nvPr>
            <p:ph idx="1" type="body"/>
          </p:nvPr>
        </p:nvSpPr>
        <p:spPr>
          <a:xfrm>
            <a:off x="342900" y="1600200"/>
            <a:ext cx="9461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79400" lvl="0" marL="698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스프린트 동안 작업에 집중할 내용에 대한 짧은 설명</a:t>
            </a:r>
            <a:endParaRPr sz="2800"/>
          </a:p>
        </p:txBody>
      </p:sp>
      <p:sp>
        <p:nvSpPr>
          <p:cNvPr id="536" name="Google Shape;536;p32"/>
          <p:cNvSpPr/>
          <p:nvPr/>
        </p:nvSpPr>
        <p:spPr>
          <a:xfrm>
            <a:off x="342900" y="3746500"/>
            <a:ext cx="4902200" cy="1943100"/>
          </a:xfrm>
          <a:prstGeom prst="roundRect">
            <a:avLst>
              <a:gd fmla="val 15686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0051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BF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2"/>
          <p:cNvSpPr/>
          <p:nvPr/>
        </p:nvSpPr>
        <p:spPr>
          <a:xfrm>
            <a:off x="825500" y="3746500"/>
            <a:ext cx="2603500" cy="457200"/>
          </a:xfrm>
          <a:prstGeom prst="rect">
            <a:avLst/>
          </a:prstGeom>
          <a:solidFill>
            <a:srgbClr val="00519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8" name="Google Shape;538;p32"/>
          <p:cNvSpPr/>
          <p:nvPr/>
        </p:nvSpPr>
        <p:spPr>
          <a:xfrm rot="10800000">
            <a:off x="3327400" y="3746500"/>
            <a:ext cx="495300" cy="457200"/>
          </a:xfrm>
          <a:custGeom>
            <a:rect b="b" l="l" r="r" t="t"/>
            <a:pathLst>
              <a:path extrusionOk="0" h="21600" w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9" name="Google Shape;539;p32"/>
          <p:cNvSpPr/>
          <p:nvPr/>
        </p:nvSpPr>
        <p:spPr>
          <a:xfrm>
            <a:off x="342900" y="3746500"/>
            <a:ext cx="495300" cy="457200"/>
          </a:xfrm>
          <a:custGeom>
            <a:rect b="b" l="l" r="r" t="t"/>
            <a:pathLst>
              <a:path extrusionOk="0" h="21600" w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0" name="Google Shape;540;p32"/>
          <p:cNvSpPr txBox="1"/>
          <p:nvPr/>
        </p:nvSpPr>
        <p:spPr>
          <a:xfrm>
            <a:off x="432275" y="3784600"/>
            <a:ext cx="4260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b="1" lang="en-US" sz="20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데이터베이스 애플리케이션</a:t>
            </a:r>
            <a:endParaRPr b="1" sz="20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541" name="Google Shape;541;p32"/>
          <p:cNvSpPr/>
          <p:nvPr/>
        </p:nvSpPr>
        <p:spPr>
          <a:xfrm>
            <a:off x="4851400" y="5080000"/>
            <a:ext cx="4902200" cy="1943100"/>
          </a:xfrm>
          <a:prstGeom prst="roundRect">
            <a:avLst>
              <a:gd fmla="val 15686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0051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BF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32"/>
          <p:cNvSpPr/>
          <p:nvPr/>
        </p:nvSpPr>
        <p:spPr>
          <a:xfrm>
            <a:off x="5334000" y="5080000"/>
            <a:ext cx="2603500" cy="457200"/>
          </a:xfrm>
          <a:prstGeom prst="rect">
            <a:avLst/>
          </a:prstGeom>
          <a:solidFill>
            <a:srgbClr val="00519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3" name="Google Shape;543;p32"/>
          <p:cNvSpPr/>
          <p:nvPr/>
        </p:nvSpPr>
        <p:spPr>
          <a:xfrm rot="10800000">
            <a:off x="7835900" y="5080000"/>
            <a:ext cx="495300" cy="457200"/>
          </a:xfrm>
          <a:custGeom>
            <a:rect b="b" l="l" r="r" t="t"/>
            <a:pathLst>
              <a:path extrusionOk="0" h="21600" w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4" name="Google Shape;544;p32"/>
          <p:cNvSpPr/>
          <p:nvPr/>
        </p:nvSpPr>
        <p:spPr>
          <a:xfrm>
            <a:off x="4851400" y="5080000"/>
            <a:ext cx="495300" cy="457200"/>
          </a:xfrm>
          <a:custGeom>
            <a:rect b="b" l="l" r="r" t="t"/>
            <a:pathLst>
              <a:path extrusionOk="0" h="21600" w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5" name="Google Shape;545;p32"/>
          <p:cNvSpPr txBox="1"/>
          <p:nvPr/>
        </p:nvSpPr>
        <p:spPr>
          <a:xfrm>
            <a:off x="5016973" y="5118100"/>
            <a:ext cx="38676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b="1" lang="en-US" sz="20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금융 서비스 </a:t>
            </a:r>
            <a:endParaRPr b="1" sz="20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546" name="Google Shape;546;p32"/>
          <p:cNvSpPr/>
          <p:nvPr/>
        </p:nvSpPr>
        <p:spPr>
          <a:xfrm>
            <a:off x="4851400" y="2781300"/>
            <a:ext cx="4902200" cy="1536700"/>
          </a:xfrm>
          <a:prstGeom prst="roundRect">
            <a:avLst>
              <a:gd fmla="val 19835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25400">
            <a:solidFill>
              <a:srgbClr val="0051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BF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2"/>
          <p:cNvSpPr/>
          <p:nvPr/>
        </p:nvSpPr>
        <p:spPr>
          <a:xfrm>
            <a:off x="5334000" y="2781300"/>
            <a:ext cx="2603500" cy="457200"/>
          </a:xfrm>
          <a:prstGeom prst="rect">
            <a:avLst/>
          </a:prstGeom>
          <a:solidFill>
            <a:srgbClr val="00519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8" name="Google Shape;548;p32"/>
          <p:cNvSpPr/>
          <p:nvPr/>
        </p:nvSpPr>
        <p:spPr>
          <a:xfrm rot="10800000">
            <a:off x="7835900" y="2781300"/>
            <a:ext cx="495300" cy="457200"/>
          </a:xfrm>
          <a:custGeom>
            <a:rect b="b" l="l" r="r" t="t"/>
            <a:pathLst>
              <a:path extrusionOk="0" h="21600" w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9" name="Google Shape;549;p32"/>
          <p:cNvSpPr/>
          <p:nvPr/>
        </p:nvSpPr>
        <p:spPr>
          <a:xfrm>
            <a:off x="4851400" y="2781300"/>
            <a:ext cx="495300" cy="457200"/>
          </a:xfrm>
          <a:custGeom>
            <a:rect b="b" l="l" r="r" t="t"/>
            <a:pathLst>
              <a:path extrusionOk="0" h="21600" w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519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0" name="Google Shape;550;p32"/>
          <p:cNvSpPr txBox="1"/>
          <p:nvPr/>
        </p:nvSpPr>
        <p:spPr>
          <a:xfrm>
            <a:off x="5016983" y="2819400"/>
            <a:ext cx="3149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b="1" lang="en-US" sz="20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생명 과학</a:t>
            </a:r>
            <a:endParaRPr b="1" sz="20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551" name="Google Shape;551;p32"/>
          <p:cNvSpPr txBox="1"/>
          <p:nvPr/>
        </p:nvSpPr>
        <p:spPr>
          <a:xfrm>
            <a:off x="4991583" y="3251200"/>
            <a:ext cx="46608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 sz="23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인구</a:t>
            </a:r>
            <a:r>
              <a:rPr i="0" lang="en-US" sz="2300" u="none" cap="none" strike="noStrike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 유전학 연구에 필요한 기능을 지원합니다.</a:t>
            </a:r>
            <a:endParaRPr sz="23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552" name="Google Shape;552;p32"/>
          <p:cNvSpPr txBox="1"/>
          <p:nvPr/>
        </p:nvSpPr>
        <p:spPr>
          <a:xfrm>
            <a:off x="4991583" y="5588000"/>
            <a:ext cx="46608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 sz="23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실시간 스트리밍 데이터로 ABC사보다 더 많은 기술 지표를 지원합니다.</a:t>
            </a:r>
            <a:endParaRPr sz="23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553" name="Google Shape;553;p32"/>
          <p:cNvSpPr txBox="1"/>
          <p:nvPr/>
        </p:nvSpPr>
        <p:spPr>
          <a:xfrm>
            <a:off x="457683" y="4267200"/>
            <a:ext cx="46608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</a:pPr>
            <a:r>
              <a:rPr lang="en-US" sz="23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Oracle 외에 SQL Server에서 애플리케이션을 실행합니다.</a:t>
            </a:r>
            <a:endParaRPr sz="23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3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/>
              <a:t>스프린트 백로그 관리</a:t>
            </a:r>
            <a:endParaRPr/>
          </a:p>
        </p:txBody>
      </p:sp>
      <p:sp>
        <p:nvSpPr>
          <p:cNvPr id="559" name="Google Shape;559;p33"/>
          <p:cNvSpPr txBox="1"/>
          <p:nvPr>
            <p:ph idx="1" type="body"/>
          </p:nvPr>
        </p:nvSpPr>
        <p:spPr>
          <a:xfrm>
            <a:off x="342900" y="1600200"/>
            <a:ext cx="9461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42711" lvl="0" marL="64911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ill Sans"/>
              <a:buChar char="•"/>
            </a:pPr>
            <a:r>
              <a:rPr lang="en-US" sz="2400"/>
              <a:t>개인은 자신이 선택한 작업에 등록</a:t>
            </a:r>
            <a:endParaRPr sz="2400"/>
          </a:p>
          <a:p>
            <a:pPr indent="-274637" lvl="1" marL="985837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Gill Sans"/>
              <a:buChar char="•"/>
            </a:pPr>
            <a:r>
              <a:rPr lang="en-US" sz="2400"/>
              <a:t>작업은 할당되지 않음</a:t>
            </a:r>
            <a:endParaRPr sz="2400"/>
          </a:p>
          <a:p>
            <a:pPr indent="-242711" lvl="0" marL="649111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Gill Sans"/>
              <a:buChar char="•"/>
            </a:pPr>
            <a:r>
              <a:rPr lang="en-US" sz="2400"/>
              <a:t>남은 예상 작업은 매일 업데이트</a:t>
            </a:r>
            <a:endParaRPr sz="2400"/>
          </a:p>
          <a:p>
            <a:pPr indent="-242711" lvl="0" marL="649111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Gill Sans"/>
              <a:buChar char="•"/>
            </a:pPr>
            <a:r>
              <a:rPr lang="en-US" sz="2400"/>
              <a:t>모든 팀원은 스프린트 백로그를 추가, 삭제 또는 변경 가능</a:t>
            </a:r>
            <a:endParaRPr sz="2400"/>
          </a:p>
          <a:p>
            <a:pPr indent="-242711" lvl="0" marL="649111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Gill Sans"/>
              <a:buChar char="•"/>
            </a:pPr>
            <a:r>
              <a:rPr lang="en-US" sz="2400"/>
              <a:t>스프린트를 위한 작업 등장</a:t>
            </a:r>
            <a:endParaRPr sz="2400"/>
          </a:p>
          <a:p>
            <a:pPr indent="-242711" lvl="0" marL="649111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Gill Sans"/>
              <a:buChar char="•"/>
            </a:pPr>
            <a:r>
              <a:rPr lang="en-US" sz="2400"/>
              <a:t>작업이 명확하지 않은 경우 더 많은 시간을 사용하여 스프린트 백로그 항목을 정의하고 나중에 분해</a:t>
            </a:r>
            <a:endParaRPr sz="2400"/>
          </a:p>
          <a:p>
            <a:pPr indent="-242711" lvl="0" marL="649111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Gill Sans"/>
              <a:buChar char="•"/>
            </a:pPr>
            <a:r>
              <a:rPr lang="en-US" sz="2400"/>
              <a:t>남은 작업 업데이트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4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 sz="6400"/>
              <a:t>스프린트 백로그</a:t>
            </a:r>
            <a:endParaRPr/>
          </a:p>
        </p:txBody>
      </p:sp>
      <p:sp>
        <p:nvSpPr>
          <p:cNvPr id="565" name="Google Shape;565;p34"/>
          <p:cNvSpPr/>
          <p:nvPr/>
        </p:nvSpPr>
        <p:spPr>
          <a:xfrm>
            <a:off x="698500" y="1917700"/>
            <a:ext cx="3683000" cy="584200"/>
          </a:xfrm>
          <a:prstGeom prst="rect">
            <a:avLst/>
          </a:prstGeom>
          <a:solidFill>
            <a:srgbClr val="3C88DC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ill Sans"/>
              <a:buNone/>
            </a:pPr>
            <a:r>
              <a:rPr lang="en-US" sz="33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작업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566" name="Google Shape;566;p34"/>
          <p:cNvSpPr/>
          <p:nvPr/>
        </p:nvSpPr>
        <p:spPr>
          <a:xfrm>
            <a:off x="698500" y="2501900"/>
            <a:ext cx="3683000" cy="584200"/>
          </a:xfrm>
          <a:prstGeom prst="rect">
            <a:avLst/>
          </a:prstGeom>
          <a:solidFill>
            <a:srgbClr val="EBEBEB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3500" lIns="63500" spcFirstLastPara="1" rIns="63500" wrap="square" tIns="6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lang="en-US" sz="2300">
                <a:latin typeface="Nanum Gothic Coding"/>
                <a:ea typeface="Nanum Gothic Coding"/>
                <a:cs typeface="Nanum Gothic Coding"/>
                <a:sym typeface="Nanum Gothic Coding"/>
              </a:rPr>
              <a:t>UI 코딩</a:t>
            </a:r>
            <a:endParaRPr sz="9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567" name="Google Shape;567;p34"/>
          <p:cNvSpPr/>
          <p:nvPr/>
        </p:nvSpPr>
        <p:spPr>
          <a:xfrm>
            <a:off x="698500" y="3086100"/>
            <a:ext cx="3683000" cy="584200"/>
          </a:xfrm>
          <a:prstGeom prst="rect">
            <a:avLst/>
          </a:prstGeom>
          <a:solidFill>
            <a:srgbClr val="EBEBEB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3500" lIns="63500" spcFirstLastPara="1" rIns="63500" wrap="square" tIns="6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lang="en-US" sz="2300">
                <a:latin typeface="Nanum Gothic Coding"/>
                <a:ea typeface="Nanum Gothic Coding"/>
                <a:cs typeface="Nanum Gothic Coding"/>
                <a:sym typeface="Nanum Gothic Coding"/>
              </a:rPr>
              <a:t>미들 티어 코딩</a:t>
            </a:r>
            <a:endParaRPr sz="9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568" name="Google Shape;568;p34"/>
          <p:cNvSpPr/>
          <p:nvPr/>
        </p:nvSpPr>
        <p:spPr>
          <a:xfrm>
            <a:off x="698500" y="3670300"/>
            <a:ext cx="3683000" cy="584200"/>
          </a:xfrm>
          <a:prstGeom prst="rect">
            <a:avLst/>
          </a:prstGeom>
          <a:solidFill>
            <a:srgbClr val="EBEBEB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3500" lIns="63500" spcFirstLastPara="1" rIns="63500" wrap="square" tIns="6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lang="en-US" sz="2300">
                <a:latin typeface="Nanum Gothic Coding"/>
                <a:ea typeface="Nanum Gothic Coding"/>
                <a:cs typeface="Nanum Gothic Coding"/>
                <a:sym typeface="Nanum Gothic Coding"/>
              </a:rPr>
              <a:t>미들 티어 테스트</a:t>
            </a:r>
            <a:endParaRPr sz="9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569" name="Google Shape;569;p34"/>
          <p:cNvSpPr/>
          <p:nvPr/>
        </p:nvSpPr>
        <p:spPr>
          <a:xfrm>
            <a:off x="698500" y="4254500"/>
            <a:ext cx="3683000" cy="584200"/>
          </a:xfrm>
          <a:prstGeom prst="rect">
            <a:avLst/>
          </a:prstGeom>
          <a:solidFill>
            <a:srgbClr val="EBEBEB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3500" lIns="63500" spcFirstLastPara="1" rIns="63500" wrap="square" tIns="6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lang="en-US" sz="2300">
                <a:latin typeface="Nanum Gothic Coding"/>
                <a:ea typeface="Nanum Gothic Coding"/>
                <a:cs typeface="Nanum Gothic Coding"/>
                <a:sym typeface="Nanum Gothic Coding"/>
              </a:rPr>
              <a:t>온라인 도움말 작성</a:t>
            </a:r>
            <a:endParaRPr sz="9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570" name="Google Shape;570;p34"/>
          <p:cNvSpPr/>
          <p:nvPr/>
        </p:nvSpPr>
        <p:spPr>
          <a:xfrm>
            <a:off x="698500" y="4838700"/>
            <a:ext cx="3683000" cy="584200"/>
          </a:xfrm>
          <a:prstGeom prst="rect">
            <a:avLst/>
          </a:prstGeom>
          <a:solidFill>
            <a:srgbClr val="EBEBEB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3500" lIns="63500" spcFirstLastPara="1" rIns="63500" wrap="square" tIns="6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lang="en-US" sz="2300">
                <a:latin typeface="Nanum Gothic Coding"/>
                <a:ea typeface="Nanum Gothic Coding"/>
                <a:cs typeface="Nanum Gothic Coding"/>
                <a:sym typeface="Nanum Gothic Coding"/>
              </a:rPr>
              <a:t>foo 클래스 작성</a:t>
            </a:r>
            <a:endParaRPr sz="9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571" name="Google Shape;571;p34"/>
          <p:cNvSpPr/>
          <p:nvPr/>
        </p:nvSpPr>
        <p:spPr>
          <a:xfrm>
            <a:off x="4381500" y="1917700"/>
            <a:ext cx="1016000" cy="584200"/>
          </a:xfrm>
          <a:prstGeom prst="rect">
            <a:avLst/>
          </a:prstGeom>
          <a:solidFill>
            <a:srgbClr val="3C88DC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ill Sans"/>
              <a:buNone/>
            </a:pPr>
            <a:r>
              <a:rPr lang="en-US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월</a:t>
            </a:r>
            <a:endParaRPr/>
          </a:p>
        </p:txBody>
      </p:sp>
      <p:grpSp>
        <p:nvGrpSpPr>
          <p:cNvPr id="572" name="Google Shape;572;p34"/>
          <p:cNvGrpSpPr/>
          <p:nvPr/>
        </p:nvGrpSpPr>
        <p:grpSpPr>
          <a:xfrm>
            <a:off x="4381500" y="2501900"/>
            <a:ext cx="1016000" cy="2921000"/>
            <a:chOff x="0" y="0"/>
            <a:chExt cx="1016000" cy="2921000"/>
          </a:xfrm>
        </p:grpSpPr>
        <p:sp>
          <p:nvSpPr>
            <p:cNvPr id="573" name="Google Shape;573;p34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8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0" y="5842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16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0" y="11684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8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0" y="17526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12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0" y="23368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8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sp>
        <p:nvSpPr>
          <p:cNvPr id="578" name="Google Shape;578;p34"/>
          <p:cNvSpPr/>
          <p:nvPr/>
        </p:nvSpPr>
        <p:spPr>
          <a:xfrm>
            <a:off x="5397500" y="1917700"/>
            <a:ext cx="1016000" cy="584200"/>
          </a:xfrm>
          <a:prstGeom prst="rect">
            <a:avLst/>
          </a:prstGeom>
          <a:solidFill>
            <a:srgbClr val="3C88DC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ill Sans"/>
              <a:buNone/>
            </a:pPr>
            <a:r>
              <a:rPr lang="en-US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화</a:t>
            </a:r>
            <a:endParaRPr/>
          </a:p>
        </p:txBody>
      </p:sp>
      <p:grpSp>
        <p:nvGrpSpPr>
          <p:cNvPr id="579" name="Google Shape;579;p34"/>
          <p:cNvGrpSpPr/>
          <p:nvPr/>
        </p:nvGrpSpPr>
        <p:grpSpPr>
          <a:xfrm>
            <a:off x="5397500" y="2501900"/>
            <a:ext cx="1016000" cy="2921000"/>
            <a:chOff x="0" y="0"/>
            <a:chExt cx="1016000" cy="2921000"/>
          </a:xfrm>
        </p:grpSpPr>
        <p:sp>
          <p:nvSpPr>
            <p:cNvPr id="580" name="Google Shape;580;p34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4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0" y="5842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12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0" y="11684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16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0" y="17526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0" y="23368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8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sp>
        <p:nvSpPr>
          <p:cNvPr id="585" name="Google Shape;585;p34"/>
          <p:cNvSpPr/>
          <p:nvPr/>
        </p:nvSpPr>
        <p:spPr>
          <a:xfrm>
            <a:off x="6413500" y="1917700"/>
            <a:ext cx="1016000" cy="584200"/>
          </a:xfrm>
          <a:prstGeom prst="rect">
            <a:avLst/>
          </a:prstGeom>
          <a:solidFill>
            <a:srgbClr val="3C88DC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ill Sans"/>
              <a:buNone/>
            </a:pPr>
            <a:r>
              <a:rPr lang="en-US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수</a:t>
            </a:r>
            <a:endParaRPr/>
          </a:p>
        </p:txBody>
      </p:sp>
      <p:sp>
        <p:nvSpPr>
          <p:cNvPr id="586" name="Google Shape;586;p34"/>
          <p:cNvSpPr/>
          <p:nvPr/>
        </p:nvSpPr>
        <p:spPr>
          <a:xfrm>
            <a:off x="7429500" y="1917700"/>
            <a:ext cx="1016000" cy="584200"/>
          </a:xfrm>
          <a:prstGeom prst="rect">
            <a:avLst/>
          </a:prstGeom>
          <a:solidFill>
            <a:srgbClr val="3C88DC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ill Sans"/>
              <a:buNone/>
            </a:pPr>
            <a:r>
              <a:rPr lang="en-US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목</a:t>
            </a:r>
            <a:endParaRPr/>
          </a:p>
        </p:txBody>
      </p:sp>
      <p:grpSp>
        <p:nvGrpSpPr>
          <p:cNvPr id="587" name="Google Shape;587;p34"/>
          <p:cNvGrpSpPr/>
          <p:nvPr/>
        </p:nvGrpSpPr>
        <p:grpSpPr>
          <a:xfrm>
            <a:off x="7429500" y="2501900"/>
            <a:ext cx="1016000" cy="3505200"/>
            <a:chOff x="0" y="0"/>
            <a:chExt cx="1016000" cy="3505200"/>
          </a:xfrm>
        </p:grpSpPr>
        <p:sp>
          <p:nvSpPr>
            <p:cNvPr id="588" name="Google Shape;588;p34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0" y="5842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4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0" y="11684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11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0" y="17526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0" y="23368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8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0" y="29210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4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sp>
        <p:nvSpPr>
          <p:cNvPr id="594" name="Google Shape;594;p34"/>
          <p:cNvSpPr/>
          <p:nvPr/>
        </p:nvSpPr>
        <p:spPr>
          <a:xfrm>
            <a:off x="8445500" y="1917700"/>
            <a:ext cx="1016000" cy="584200"/>
          </a:xfrm>
          <a:prstGeom prst="rect">
            <a:avLst/>
          </a:prstGeom>
          <a:solidFill>
            <a:srgbClr val="3C88DC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ill Sans"/>
              <a:buNone/>
            </a:pPr>
            <a:r>
              <a:rPr lang="en-US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금</a:t>
            </a:r>
            <a:endParaRPr/>
          </a:p>
        </p:txBody>
      </p:sp>
      <p:grpSp>
        <p:nvGrpSpPr>
          <p:cNvPr id="595" name="Google Shape;595;p34"/>
          <p:cNvGrpSpPr/>
          <p:nvPr/>
        </p:nvGrpSpPr>
        <p:grpSpPr>
          <a:xfrm>
            <a:off x="8445500" y="2501900"/>
            <a:ext cx="1016000" cy="3505200"/>
            <a:chOff x="0" y="0"/>
            <a:chExt cx="1016000" cy="3505200"/>
          </a:xfrm>
        </p:grpSpPr>
        <p:sp>
          <p:nvSpPr>
            <p:cNvPr id="596" name="Google Shape;596;p34"/>
            <p:cNvSpPr/>
            <p:nvPr/>
          </p:nvSpPr>
          <p:spPr>
            <a:xfrm>
              <a:off x="0" y="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0" y="5842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0" y="11684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8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0" y="17526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0" y="23368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8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0" y="29210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34"/>
          <p:cNvGrpSpPr/>
          <p:nvPr/>
        </p:nvGrpSpPr>
        <p:grpSpPr>
          <a:xfrm>
            <a:off x="698500" y="2501900"/>
            <a:ext cx="6731000" cy="3505200"/>
            <a:chOff x="0" y="0"/>
            <a:chExt cx="6731000" cy="3505200"/>
          </a:xfrm>
        </p:grpSpPr>
        <p:sp>
          <p:nvSpPr>
            <p:cNvPr id="603" name="Google Shape;603;p34"/>
            <p:cNvSpPr/>
            <p:nvPr/>
          </p:nvSpPr>
          <p:spPr>
            <a:xfrm>
              <a:off x="0" y="2921000"/>
              <a:ext cx="3683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lang="en-US" sz="2300"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에러 로깅 추가</a:t>
              </a:r>
              <a:endParaRPr sz="9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3683000" y="29210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i="0" sz="21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4699000" y="29210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i="0" sz="21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5715000" y="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8</a:t>
              </a:r>
              <a:endParaRPr sz="28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5715000" y="5842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10</a:t>
              </a:r>
              <a:endParaRPr sz="28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5715000" y="11684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16</a:t>
              </a:r>
              <a:endParaRPr sz="28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5715000" y="17526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i="0" sz="28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5715000" y="23368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8</a:t>
              </a:r>
              <a:endParaRPr sz="28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5715000" y="2921000"/>
              <a:ext cx="1016000" cy="5842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Gill Sans"/>
                <a:buNone/>
              </a:pPr>
              <a:r>
                <a:rPr i="0" lang="en-US" sz="28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8</a:t>
              </a:r>
              <a:endParaRPr sz="28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5"/>
          <p:cNvSpPr/>
          <p:nvPr/>
        </p:nvSpPr>
        <p:spPr>
          <a:xfrm>
            <a:off x="381000" y="1333500"/>
            <a:ext cx="9385300" cy="56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A0A0A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76200" rotWithShape="0" dir="21480000" dist="50800">
              <a:srgbClr val="000000">
                <a:alpha val="4000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2608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5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 sz="6400"/>
              <a:t>스프린트 번다운 차트</a:t>
            </a:r>
            <a:endParaRPr/>
          </a:p>
        </p:txBody>
      </p:sp>
      <p:graphicFrame>
        <p:nvGraphicFramePr>
          <p:cNvPr id="618" name="Google Shape;618;p35"/>
          <p:cNvGraphicFramePr/>
          <p:nvPr/>
        </p:nvGraphicFramePr>
        <p:xfrm>
          <a:off x="733431" y="1333500"/>
          <a:ext cx="8778900" cy="543090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619" name="Google Shape;619;p35"/>
          <p:cNvSpPr txBox="1"/>
          <p:nvPr/>
        </p:nvSpPr>
        <p:spPr>
          <a:xfrm rot="-5399260">
            <a:off x="-1457670" y="3439834"/>
            <a:ext cx="417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Gill Sans"/>
              <a:buNone/>
            </a:pPr>
            <a:r>
              <a:rPr lang="en-US" sz="2500">
                <a:latin typeface="Gill Sans"/>
                <a:ea typeface="Gill Sans"/>
                <a:cs typeface="Gill Sans"/>
                <a:sym typeface="Gill Sans"/>
              </a:rPr>
              <a:t>시간</a:t>
            </a:r>
            <a:endParaRPr/>
          </a:p>
        </p:txBody>
      </p:sp>
    </p:spTree>
  </p:cSld>
  <p:clrMapOvr>
    <a:masterClrMapping/>
  </p:clrMapOvr>
  <mc:AlternateContent>
    <mc:Choice Requires="p14">
      <p:transition spd="med" p14:dur="1000">
        <p14:warp dir="out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6"/>
          <p:cNvSpPr/>
          <p:nvPr/>
        </p:nvSpPr>
        <p:spPr>
          <a:xfrm>
            <a:off x="1498600" y="3213100"/>
            <a:ext cx="7632700" cy="4038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A0A0A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76200" rotWithShape="0" dir="21480000" dist="50800">
              <a:srgbClr val="000000">
                <a:alpha val="40000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2500"/>
              <a:buFont typeface="Gill Sans"/>
              <a:buNone/>
            </a:pPr>
            <a:r>
              <a:t/>
            </a:r>
            <a:endParaRPr b="0" i="0" sz="2500" u="none" cap="none" strike="noStrike">
              <a:solidFill>
                <a:srgbClr val="51515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5" name="Google Shape;625;p36"/>
          <p:cNvSpPr txBox="1"/>
          <p:nvPr/>
        </p:nvSpPr>
        <p:spPr>
          <a:xfrm rot="-5399275">
            <a:off x="470119" y="4858489"/>
            <a:ext cx="284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ill Sans"/>
              <a:buNone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시간</a:t>
            </a:r>
            <a:endParaRPr/>
          </a:p>
        </p:txBody>
      </p:sp>
      <p:cxnSp>
        <p:nvCxnSpPr>
          <p:cNvPr id="626" name="Google Shape;626;p36"/>
          <p:cNvCxnSpPr/>
          <p:nvPr/>
        </p:nvCxnSpPr>
        <p:spPr>
          <a:xfrm>
            <a:off x="2565400" y="5867400"/>
            <a:ext cx="5994616" cy="127"/>
          </a:xfrm>
          <a:prstGeom prst="straightConnector1">
            <a:avLst/>
          </a:prstGeom>
          <a:noFill/>
          <a:ln cap="flat" cmpd="sng" w="25400">
            <a:solidFill>
              <a:srgbClr val="728FBC">
                <a:alpha val="4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627" name="Google Shape;627;p36"/>
          <p:cNvCxnSpPr/>
          <p:nvPr/>
        </p:nvCxnSpPr>
        <p:spPr>
          <a:xfrm>
            <a:off x="2565400" y="4229100"/>
            <a:ext cx="5994616" cy="127"/>
          </a:xfrm>
          <a:prstGeom prst="straightConnector1">
            <a:avLst/>
          </a:prstGeom>
          <a:noFill/>
          <a:ln cap="flat" cmpd="sng" w="25400">
            <a:solidFill>
              <a:srgbClr val="728FBC">
                <a:alpha val="4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628" name="Google Shape;628;p36"/>
          <p:cNvCxnSpPr/>
          <p:nvPr/>
        </p:nvCxnSpPr>
        <p:spPr>
          <a:xfrm>
            <a:off x="2565400" y="4775200"/>
            <a:ext cx="5994616" cy="127"/>
          </a:xfrm>
          <a:prstGeom prst="straightConnector1">
            <a:avLst/>
          </a:prstGeom>
          <a:noFill/>
          <a:ln cap="flat" cmpd="sng" w="25400">
            <a:solidFill>
              <a:srgbClr val="728FBC">
                <a:alpha val="4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629" name="Google Shape;629;p36"/>
          <p:cNvCxnSpPr/>
          <p:nvPr/>
        </p:nvCxnSpPr>
        <p:spPr>
          <a:xfrm>
            <a:off x="2565400" y="5321300"/>
            <a:ext cx="5994616" cy="127"/>
          </a:xfrm>
          <a:prstGeom prst="straightConnector1">
            <a:avLst/>
          </a:prstGeom>
          <a:noFill/>
          <a:ln cap="flat" cmpd="sng" w="25400">
            <a:solidFill>
              <a:srgbClr val="728FBC">
                <a:alpha val="4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630" name="Google Shape;630;p36"/>
          <p:cNvCxnSpPr/>
          <p:nvPr/>
        </p:nvCxnSpPr>
        <p:spPr>
          <a:xfrm>
            <a:off x="2565400" y="6413500"/>
            <a:ext cx="5994616" cy="127"/>
          </a:xfrm>
          <a:prstGeom prst="straightConnector1">
            <a:avLst/>
          </a:prstGeom>
          <a:noFill/>
          <a:ln cap="flat" cmpd="sng" w="25400">
            <a:solidFill>
              <a:srgbClr val="728FBC">
                <a:alpha val="4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31" name="Google Shape;631;p36"/>
          <p:cNvSpPr txBox="1"/>
          <p:nvPr/>
        </p:nvSpPr>
        <p:spPr>
          <a:xfrm>
            <a:off x="1968500" y="4019550"/>
            <a:ext cx="5461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ill Sans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40</a:t>
            </a:r>
            <a:endParaRPr/>
          </a:p>
        </p:txBody>
      </p:sp>
      <p:sp>
        <p:nvSpPr>
          <p:cNvPr id="632" name="Google Shape;632;p36"/>
          <p:cNvSpPr txBox="1"/>
          <p:nvPr/>
        </p:nvSpPr>
        <p:spPr>
          <a:xfrm>
            <a:off x="1968500" y="4565650"/>
            <a:ext cx="5461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ill Sans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30</a:t>
            </a:r>
            <a:endParaRPr/>
          </a:p>
        </p:txBody>
      </p:sp>
      <p:sp>
        <p:nvSpPr>
          <p:cNvPr id="633" name="Google Shape;633;p36"/>
          <p:cNvSpPr txBox="1"/>
          <p:nvPr/>
        </p:nvSpPr>
        <p:spPr>
          <a:xfrm>
            <a:off x="1968500" y="5111750"/>
            <a:ext cx="5461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ill Sans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20</a:t>
            </a:r>
            <a:endParaRPr/>
          </a:p>
        </p:txBody>
      </p:sp>
      <p:sp>
        <p:nvSpPr>
          <p:cNvPr id="634" name="Google Shape;634;p36"/>
          <p:cNvSpPr txBox="1"/>
          <p:nvPr/>
        </p:nvSpPr>
        <p:spPr>
          <a:xfrm>
            <a:off x="1968500" y="5657850"/>
            <a:ext cx="5461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ill Sans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10</a:t>
            </a:r>
            <a:endParaRPr/>
          </a:p>
        </p:txBody>
      </p:sp>
      <p:sp>
        <p:nvSpPr>
          <p:cNvPr id="635" name="Google Shape;635;p36"/>
          <p:cNvSpPr txBox="1"/>
          <p:nvPr/>
        </p:nvSpPr>
        <p:spPr>
          <a:xfrm>
            <a:off x="1968500" y="6178550"/>
            <a:ext cx="5461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ill Sans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0</a:t>
            </a:r>
            <a:endParaRPr/>
          </a:p>
        </p:txBody>
      </p:sp>
      <p:sp>
        <p:nvSpPr>
          <p:cNvPr id="636" name="Google Shape;636;p36"/>
          <p:cNvSpPr txBox="1"/>
          <p:nvPr/>
        </p:nvSpPr>
        <p:spPr>
          <a:xfrm>
            <a:off x="2679700" y="6356350"/>
            <a:ext cx="66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ill Sans"/>
              <a:buNone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월</a:t>
            </a:r>
            <a:endParaRPr/>
          </a:p>
        </p:txBody>
      </p:sp>
      <p:sp>
        <p:nvSpPr>
          <p:cNvPr id="637" name="Google Shape;637;p36"/>
          <p:cNvSpPr txBox="1"/>
          <p:nvPr/>
        </p:nvSpPr>
        <p:spPr>
          <a:xfrm>
            <a:off x="3886200" y="6356350"/>
            <a:ext cx="66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ill Sans"/>
              <a:buNone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화</a:t>
            </a:r>
            <a:endParaRPr/>
          </a:p>
        </p:txBody>
      </p:sp>
      <p:sp>
        <p:nvSpPr>
          <p:cNvPr id="638" name="Google Shape;638;p36"/>
          <p:cNvSpPr txBox="1"/>
          <p:nvPr/>
        </p:nvSpPr>
        <p:spPr>
          <a:xfrm>
            <a:off x="5092700" y="6356350"/>
            <a:ext cx="66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ill Sans"/>
              <a:buNone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수</a:t>
            </a:r>
            <a:endParaRPr/>
          </a:p>
        </p:txBody>
      </p:sp>
      <p:sp>
        <p:nvSpPr>
          <p:cNvPr id="639" name="Google Shape;639;p36"/>
          <p:cNvSpPr txBox="1"/>
          <p:nvPr/>
        </p:nvSpPr>
        <p:spPr>
          <a:xfrm>
            <a:off x="6299200" y="6356350"/>
            <a:ext cx="66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ill Sans"/>
              <a:buNone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목</a:t>
            </a:r>
            <a:endParaRPr/>
          </a:p>
        </p:txBody>
      </p:sp>
      <p:sp>
        <p:nvSpPr>
          <p:cNvPr id="640" name="Google Shape;640;p36"/>
          <p:cNvSpPr txBox="1"/>
          <p:nvPr/>
        </p:nvSpPr>
        <p:spPr>
          <a:xfrm>
            <a:off x="7505700" y="6356350"/>
            <a:ext cx="66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ill Sans"/>
              <a:buNone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금</a:t>
            </a:r>
            <a:endParaRPr/>
          </a:p>
        </p:txBody>
      </p:sp>
      <p:sp>
        <p:nvSpPr>
          <p:cNvPr id="641" name="Google Shape;641;p36"/>
          <p:cNvSpPr/>
          <p:nvPr/>
        </p:nvSpPr>
        <p:spPr>
          <a:xfrm>
            <a:off x="698500" y="228600"/>
            <a:ext cx="3683100" cy="495300"/>
          </a:xfrm>
          <a:prstGeom prst="rect">
            <a:avLst/>
          </a:prstGeom>
          <a:solidFill>
            <a:srgbClr val="3C88DC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93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rPr lang="en-US" sz="31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작업</a:t>
            </a:r>
            <a:endParaRPr sz="31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642" name="Google Shape;642;p36"/>
          <p:cNvSpPr/>
          <p:nvPr/>
        </p:nvSpPr>
        <p:spPr>
          <a:xfrm>
            <a:off x="698500" y="723900"/>
            <a:ext cx="3683000" cy="495300"/>
          </a:xfrm>
          <a:prstGeom prst="rect">
            <a:avLst/>
          </a:prstGeom>
          <a:solidFill>
            <a:srgbClr val="EBEBEB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3500" lIns="63500" spcFirstLastPara="1" rIns="63500" wrap="square" tIns="63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 sz="2400">
                <a:solidFill>
                  <a:schemeClr val="dk1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UI 코딩</a:t>
            </a:r>
            <a:endParaRPr sz="24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643" name="Google Shape;643;p36"/>
          <p:cNvSpPr/>
          <p:nvPr/>
        </p:nvSpPr>
        <p:spPr>
          <a:xfrm>
            <a:off x="698500" y="1219200"/>
            <a:ext cx="3683000" cy="495300"/>
          </a:xfrm>
          <a:prstGeom prst="rect">
            <a:avLst/>
          </a:prstGeom>
          <a:solidFill>
            <a:srgbClr val="EBEBEB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3500" lIns="63500" spcFirstLastPara="1" rIns="63500" wrap="square" tIns="6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ill Sans"/>
              <a:buNone/>
            </a:pPr>
            <a:r>
              <a:rPr lang="en-US" sz="2400">
                <a:latin typeface="Nanum Gothic Coding"/>
                <a:ea typeface="Nanum Gothic Coding"/>
                <a:cs typeface="Nanum Gothic Coding"/>
                <a:sym typeface="Nanum Gothic Coding"/>
              </a:rPr>
              <a:t>미들 티어 코딩</a:t>
            </a:r>
            <a:endParaRPr sz="24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644" name="Google Shape;644;p36"/>
          <p:cNvSpPr/>
          <p:nvPr/>
        </p:nvSpPr>
        <p:spPr>
          <a:xfrm>
            <a:off x="698500" y="1714500"/>
            <a:ext cx="3683000" cy="495300"/>
          </a:xfrm>
          <a:prstGeom prst="rect">
            <a:avLst/>
          </a:prstGeom>
          <a:solidFill>
            <a:srgbClr val="EBEBEB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3500" lIns="63500" spcFirstLastPara="1" rIns="63500" wrap="square" tIns="6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Nanum Gothic Coding"/>
                <a:ea typeface="Nanum Gothic Coding"/>
                <a:cs typeface="Nanum Gothic Coding"/>
                <a:sym typeface="Nanum Gothic Coding"/>
              </a:rPr>
              <a:t>미들 티어 테스트</a:t>
            </a:r>
            <a:endParaRPr sz="24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645" name="Google Shape;645;p36"/>
          <p:cNvSpPr/>
          <p:nvPr/>
        </p:nvSpPr>
        <p:spPr>
          <a:xfrm>
            <a:off x="698500" y="2209800"/>
            <a:ext cx="3683000" cy="495300"/>
          </a:xfrm>
          <a:prstGeom prst="rect">
            <a:avLst/>
          </a:prstGeom>
          <a:solidFill>
            <a:srgbClr val="EBEBEB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3500" lIns="63500" spcFirstLastPara="1" rIns="63500" wrap="square" tIns="6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Nanum Gothic Coding"/>
                <a:ea typeface="Nanum Gothic Coding"/>
                <a:cs typeface="Nanum Gothic Coding"/>
                <a:sym typeface="Nanum Gothic Coding"/>
              </a:rPr>
              <a:t>온라인 도움말 작성</a:t>
            </a:r>
            <a:endParaRPr sz="24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646" name="Google Shape;646;p36"/>
          <p:cNvSpPr/>
          <p:nvPr/>
        </p:nvSpPr>
        <p:spPr>
          <a:xfrm>
            <a:off x="4381500" y="228600"/>
            <a:ext cx="1016000" cy="495300"/>
          </a:xfrm>
          <a:prstGeom prst="rect">
            <a:avLst/>
          </a:prstGeom>
          <a:solidFill>
            <a:srgbClr val="3C88DC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93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rPr lang="en-US" sz="31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월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647" name="Google Shape;647;p36"/>
          <p:cNvSpPr/>
          <p:nvPr/>
        </p:nvSpPr>
        <p:spPr>
          <a:xfrm>
            <a:off x="4381500" y="723900"/>
            <a:ext cx="1016000" cy="495300"/>
          </a:xfrm>
          <a:prstGeom prst="rect">
            <a:avLst/>
          </a:prstGeom>
          <a:solidFill>
            <a:srgbClr val="EBEBEB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3500" lIns="63500" spcFirstLastPara="1" rIns="63500" wrap="square" tIns="63500">
            <a:noAutofit/>
          </a:bodyPr>
          <a:lstStyle/>
          <a:p>
            <a:pPr indent="0" lvl="0" marL="0" marR="13956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ill Sans"/>
              <a:buNone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8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648" name="Google Shape;648;p36"/>
          <p:cNvSpPr/>
          <p:nvPr/>
        </p:nvSpPr>
        <p:spPr>
          <a:xfrm>
            <a:off x="4381500" y="1219200"/>
            <a:ext cx="1016000" cy="495300"/>
          </a:xfrm>
          <a:prstGeom prst="rect">
            <a:avLst/>
          </a:prstGeom>
          <a:solidFill>
            <a:srgbClr val="EBEBEB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3500" lIns="63500" spcFirstLastPara="1" rIns="63500" wrap="square" tIns="63500">
            <a:noAutofit/>
          </a:bodyPr>
          <a:lstStyle/>
          <a:p>
            <a:pPr indent="0" lvl="0" marL="0" marR="13956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ill Sans"/>
              <a:buNone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16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649" name="Google Shape;649;p36"/>
          <p:cNvSpPr/>
          <p:nvPr/>
        </p:nvSpPr>
        <p:spPr>
          <a:xfrm>
            <a:off x="4381500" y="1714500"/>
            <a:ext cx="1016000" cy="495300"/>
          </a:xfrm>
          <a:prstGeom prst="rect">
            <a:avLst/>
          </a:prstGeom>
          <a:solidFill>
            <a:srgbClr val="EBEBEB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3500" lIns="63500" spcFirstLastPara="1" rIns="63500" wrap="square" tIns="63500">
            <a:noAutofit/>
          </a:bodyPr>
          <a:lstStyle/>
          <a:p>
            <a:pPr indent="0" lvl="0" marL="0" marR="13956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ill Sans"/>
              <a:buNone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8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650" name="Google Shape;650;p36"/>
          <p:cNvSpPr/>
          <p:nvPr/>
        </p:nvSpPr>
        <p:spPr>
          <a:xfrm>
            <a:off x="4381500" y="2209800"/>
            <a:ext cx="1016000" cy="495300"/>
          </a:xfrm>
          <a:prstGeom prst="rect">
            <a:avLst/>
          </a:prstGeom>
          <a:solidFill>
            <a:srgbClr val="EBEBEB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63500" lIns="63500" spcFirstLastPara="1" rIns="63500" wrap="square" tIns="63500">
            <a:noAutofit/>
          </a:bodyPr>
          <a:lstStyle/>
          <a:p>
            <a:pPr indent="0" lvl="0" marL="0" marR="13956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Gill Sans"/>
              <a:buNone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12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651" name="Google Shape;651;p36"/>
          <p:cNvSpPr/>
          <p:nvPr/>
        </p:nvSpPr>
        <p:spPr>
          <a:xfrm>
            <a:off x="5397500" y="228600"/>
            <a:ext cx="1016000" cy="495300"/>
          </a:xfrm>
          <a:prstGeom prst="rect">
            <a:avLst/>
          </a:prstGeom>
          <a:solidFill>
            <a:srgbClr val="3C88DC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93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rPr lang="en-US" sz="31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화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652" name="Google Shape;652;p36"/>
          <p:cNvSpPr/>
          <p:nvPr/>
        </p:nvSpPr>
        <p:spPr>
          <a:xfrm>
            <a:off x="6413500" y="228600"/>
            <a:ext cx="1016000" cy="495300"/>
          </a:xfrm>
          <a:prstGeom prst="rect">
            <a:avLst/>
          </a:prstGeom>
          <a:solidFill>
            <a:srgbClr val="3C88DC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93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rPr lang="en-US" sz="31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수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653" name="Google Shape;653;p36"/>
          <p:cNvSpPr/>
          <p:nvPr/>
        </p:nvSpPr>
        <p:spPr>
          <a:xfrm>
            <a:off x="7429500" y="228600"/>
            <a:ext cx="1016000" cy="495300"/>
          </a:xfrm>
          <a:prstGeom prst="rect">
            <a:avLst/>
          </a:prstGeom>
          <a:solidFill>
            <a:srgbClr val="3C88DC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93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rPr lang="en-US" sz="31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목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654" name="Google Shape;654;p36"/>
          <p:cNvSpPr/>
          <p:nvPr/>
        </p:nvSpPr>
        <p:spPr>
          <a:xfrm>
            <a:off x="8445500" y="228600"/>
            <a:ext cx="1016100" cy="495300"/>
          </a:xfrm>
          <a:prstGeom prst="rect">
            <a:avLst/>
          </a:prstGeom>
          <a:solidFill>
            <a:srgbClr val="3C88DC"/>
          </a:solidFill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93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ill Sans"/>
              <a:buNone/>
            </a:pPr>
            <a:r>
              <a:rPr lang="en-US" sz="3100">
                <a:solidFill>
                  <a:srgbClr val="FFFFFF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금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cxnSp>
        <p:nvCxnSpPr>
          <p:cNvPr id="655" name="Google Shape;655;p36"/>
          <p:cNvCxnSpPr/>
          <p:nvPr/>
        </p:nvCxnSpPr>
        <p:spPr>
          <a:xfrm>
            <a:off x="2565400" y="3683000"/>
            <a:ext cx="5994616" cy="127"/>
          </a:xfrm>
          <a:prstGeom prst="straightConnector1">
            <a:avLst/>
          </a:prstGeom>
          <a:noFill/>
          <a:ln cap="flat" cmpd="sng" w="25400">
            <a:solidFill>
              <a:srgbClr val="728FBC">
                <a:alpha val="4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656" name="Google Shape;656;p36"/>
          <p:cNvCxnSpPr/>
          <p:nvPr/>
        </p:nvCxnSpPr>
        <p:spPr>
          <a:xfrm>
            <a:off x="3040130" y="3938480"/>
            <a:ext cx="1159363" cy="785376"/>
          </a:xfrm>
          <a:prstGeom prst="straightConnector1">
            <a:avLst/>
          </a:prstGeom>
          <a:noFill/>
          <a:ln cap="flat" cmpd="sng" w="381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57" name="Google Shape;657;p36"/>
          <p:cNvSpPr/>
          <p:nvPr/>
        </p:nvSpPr>
        <p:spPr>
          <a:xfrm>
            <a:off x="2857500" y="3771900"/>
            <a:ext cx="292100" cy="292100"/>
          </a:xfrm>
          <a:prstGeom prst="ellipse">
            <a:avLst/>
          </a:prstGeom>
          <a:solidFill>
            <a:srgbClr val="459CE3"/>
          </a:solidFill>
          <a:ln cap="flat" cmpd="sng" w="254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200"/>
              <a:buFont typeface="Gill Sans"/>
              <a:buNone/>
            </a:pPr>
            <a:r>
              <a:t/>
            </a:r>
            <a:endParaRPr b="0" i="0" sz="3200" u="none" cap="none" strike="noStrike">
              <a:solidFill>
                <a:srgbClr val="EBF3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8" name="Google Shape;658;p36"/>
          <p:cNvSpPr/>
          <p:nvPr/>
        </p:nvSpPr>
        <p:spPr>
          <a:xfrm>
            <a:off x="4889500" y="2806700"/>
            <a:ext cx="292100" cy="292100"/>
          </a:xfrm>
          <a:prstGeom prst="ellipse">
            <a:avLst/>
          </a:prstGeom>
          <a:solidFill>
            <a:srgbClr val="459CE3"/>
          </a:solidFill>
          <a:ln cap="flat" cmpd="sng" w="254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Gill Sans"/>
              <a:buNone/>
            </a:pPr>
            <a:r>
              <a:t/>
            </a:r>
            <a:endParaRPr b="0" i="0" sz="3000" u="none" cap="none" strike="noStrike">
              <a:solidFill>
                <a:srgbClr val="EBF3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9" name="Google Shape;659;p36"/>
          <p:cNvSpPr/>
          <p:nvPr/>
        </p:nvSpPr>
        <p:spPr>
          <a:xfrm>
            <a:off x="5905500" y="2806700"/>
            <a:ext cx="292100" cy="292100"/>
          </a:xfrm>
          <a:prstGeom prst="ellipse">
            <a:avLst/>
          </a:prstGeom>
          <a:solidFill>
            <a:srgbClr val="459CE3"/>
          </a:solidFill>
          <a:ln cap="flat" cmpd="sng" w="254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Gill Sans"/>
              <a:buNone/>
            </a:pPr>
            <a:r>
              <a:t/>
            </a:r>
            <a:endParaRPr b="0" i="0" sz="3000" u="none" cap="none" strike="noStrike">
              <a:solidFill>
                <a:srgbClr val="EBF3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0" name="Google Shape;660;p36"/>
          <p:cNvSpPr/>
          <p:nvPr/>
        </p:nvSpPr>
        <p:spPr>
          <a:xfrm>
            <a:off x="6921500" y="2806700"/>
            <a:ext cx="292100" cy="292100"/>
          </a:xfrm>
          <a:prstGeom prst="ellipse">
            <a:avLst/>
          </a:prstGeom>
          <a:solidFill>
            <a:srgbClr val="459CE3"/>
          </a:solidFill>
          <a:ln cap="flat" cmpd="sng" w="254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Gill Sans"/>
              <a:buNone/>
            </a:pPr>
            <a:r>
              <a:t/>
            </a:r>
            <a:endParaRPr b="0" i="0" sz="3000" u="none" cap="none" strike="noStrike">
              <a:solidFill>
                <a:srgbClr val="EBF3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1" name="Google Shape;661;p36"/>
          <p:cNvSpPr/>
          <p:nvPr/>
        </p:nvSpPr>
        <p:spPr>
          <a:xfrm>
            <a:off x="7937500" y="2806700"/>
            <a:ext cx="292100" cy="292100"/>
          </a:xfrm>
          <a:prstGeom prst="ellipse">
            <a:avLst/>
          </a:prstGeom>
          <a:solidFill>
            <a:srgbClr val="459CE3"/>
          </a:solidFill>
          <a:ln cap="flat" cmpd="sng" w="254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Gill Sans"/>
              <a:buNone/>
            </a:pPr>
            <a:r>
              <a:t/>
            </a:r>
            <a:endParaRPr b="0" i="0" sz="3000" u="none" cap="none" strike="noStrike">
              <a:solidFill>
                <a:srgbClr val="EBF3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8953500" y="2806700"/>
            <a:ext cx="292100" cy="292100"/>
          </a:xfrm>
          <a:prstGeom prst="ellipse">
            <a:avLst/>
          </a:prstGeom>
          <a:solidFill>
            <a:srgbClr val="459CE3"/>
          </a:solidFill>
          <a:ln cap="flat" cmpd="sng" w="254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Gill Sans"/>
              <a:buNone/>
            </a:pPr>
            <a:r>
              <a:t/>
            </a:r>
            <a:endParaRPr b="0" i="0" sz="3000" u="none" cap="none" strike="noStrike">
              <a:solidFill>
                <a:srgbClr val="EBF3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663" name="Google Shape;663;p36"/>
          <p:cNvCxnSpPr/>
          <p:nvPr/>
        </p:nvCxnSpPr>
        <p:spPr>
          <a:xfrm flipH="1" rot="10800000">
            <a:off x="4208842" y="4583609"/>
            <a:ext cx="1224811" cy="149596"/>
          </a:xfrm>
          <a:prstGeom prst="straightConnector1">
            <a:avLst/>
          </a:prstGeom>
          <a:noFill/>
          <a:ln cap="flat" cmpd="sng" w="381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64" name="Google Shape;664;p36"/>
          <p:cNvSpPr/>
          <p:nvPr/>
        </p:nvSpPr>
        <p:spPr>
          <a:xfrm>
            <a:off x="4051300" y="4572000"/>
            <a:ext cx="292100" cy="292100"/>
          </a:xfrm>
          <a:prstGeom prst="ellipse">
            <a:avLst/>
          </a:prstGeom>
          <a:solidFill>
            <a:srgbClr val="459CE3"/>
          </a:solidFill>
          <a:ln cap="flat" cmpd="sng" w="254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200"/>
              <a:buFont typeface="Gill Sans"/>
              <a:buNone/>
            </a:pPr>
            <a:r>
              <a:t/>
            </a:r>
            <a:endParaRPr b="0" i="0" sz="3200" u="none" cap="none" strike="noStrike">
              <a:solidFill>
                <a:srgbClr val="EBF3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665" name="Google Shape;665;p36"/>
          <p:cNvCxnSpPr/>
          <p:nvPr/>
        </p:nvCxnSpPr>
        <p:spPr>
          <a:xfrm>
            <a:off x="5414952" y="4602308"/>
            <a:ext cx="1243510" cy="878872"/>
          </a:xfrm>
          <a:prstGeom prst="straightConnector1">
            <a:avLst/>
          </a:prstGeom>
          <a:noFill/>
          <a:ln cap="flat" cmpd="sng" w="381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66" name="Google Shape;666;p36"/>
          <p:cNvSpPr/>
          <p:nvPr/>
        </p:nvSpPr>
        <p:spPr>
          <a:xfrm>
            <a:off x="5270500" y="4445000"/>
            <a:ext cx="292100" cy="292100"/>
          </a:xfrm>
          <a:prstGeom prst="ellipse">
            <a:avLst/>
          </a:prstGeom>
          <a:solidFill>
            <a:srgbClr val="459CE3"/>
          </a:solidFill>
          <a:ln cap="flat" cmpd="sng" w="254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200"/>
              <a:buFont typeface="Gill Sans"/>
              <a:buNone/>
            </a:pPr>
            <a:r>
              <a:t/>
            </a:r>
            <a:endParaRPr b="0" i="0" sz="3200" u="none" cap="none" strike="noStrike">
              <a:solidFill>
                <a:srgbClr val="EBF3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667" name="Google Shape;667;p36"/>
          <p:cNvCxnSpPr/>
          <p:nvPr/>
        </p:nvCxnSpPr>
        <p:spPr>
          <a:xfrm>
            <a:off x="6630412" y="5462480"/>
            <a:ext cx="1221850" cy="539400"/>
          </a:xfrm>
          <a:prstGeom prst="straightConnector1">
            <a:avLst/>
          </a:prstGeom>
          <a:noFill/>
          <a:ln cap="flat" cmpd="sng" w="381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68" name="Google Shape;668;p36"/>
          <p:cNvSpPr/>
          <p:nvPr/>
        </p:nvSpPr>
        <p:spPr>
          <a:xfrm>
            <a:off x="7683500" y="5842000"/>
            <a:ext cx="292100" cy="292100"/>
          </a:xfrm>
          <a:prstGeom prst="ellipse">
            <a:avLst/>
          </a:prstGeom>
          <a:solidFill>
            <a:srgbClr val="459CE3"/>
          </a:solidFill>
          <a:ln cap="flat" cmpd="sng" w="254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200"/>
              <a:buFont typeface="Gill Sans"/>
              <a:buNone/>
            </a:pPr>
            <a:r>
              <a:t/>
            </a:r>
            <a:endParaRPr b="0" i="0" sz="3200" u="none" cap="none" strike="noStrike">
              <a:solidFill>
                <a:srgbClr val="EBF3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9" name="Google Shape;669;p36"/>
          <p:cNvSpPr/>
          <p:nvPr/>
        </p:nvSpPr>
        <p:spPr>
          <a:xfrm>
            <a:off x="6477000" y="5308600"/>
            <a:ext cx="292100" cy="292100"/>
          </a:xfrm>
          <a:prstGeom prst="ellipse">
            <a:avLst/>
          </a:prstGeom>
          <a:solidFill>
            <a:srgbClr val="459CE3"/>
          </a:solidFill>
          <a:ln cap="flat" cmpd="sng" w="25400">
            <a:solidFill>
              <a:srgbClr val="023E7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200"/>
              <a:buFont typeface="Gill Sans"/>
              <a:buNone/>
            </a:pPr>
            <a:r>
              <a:t/>
            </a:r>
            <a:endParaRPr b="0" i="0" sz="3200" u="none" cap="none" strike="noStrike">
              <a:solidFill>
                <a:srgbClr val="EBF3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670" name="Google Shape;670;p36"/>
          <p:cNvGrpSpPr/>
          <p:nvPr/>
        </p:nvGrpSpPr>
        <p:grpSpPr>
          <a:xfrm>
            <a:off x="6413500" y="723900"/>
            <a:ext cx="1016000" cy="1981200"/>
            <a:chOff x="0" y="0"/>
            <a:chExt cx="1016000" cy="1981200"/>
          </a:xfrm>
        </p:grpSpPr>
        <p:sp>
          <p:nvSpPr>
            <p:cNvPr id="671" name="Google Shape;671;p36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0" y="4953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0" y="9906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0" y="14859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36"/>
          <p:cNvGrpSpPr/>
          <p:nvPr/>
        </p:nvGrpSpPr>
        <p:grpSpPr>
          <a:xfrm>
            <a:off x="5397500" y="723900"/>
            <a:ext cx="1016000" cy="1981200"/>
            <a:chOff x="0" y="0"/>
            <a:chExt cx="1016000" cy="1981200"/>
          </a:xfrm>
        </p:grpSpPr>
        <p:sp>
          <p:nvSpPr>
            <p:cNvPr id="676" name="Google Shape;676;p36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0" y="4953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0" y="9906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0" y="14859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0" name="Google Shape;680;p36"/>
          <p:cNvGrpSpPr/>
          <p:nvPr/>
        </p:nvGrpSpPr>
        <p:grpSpPr>
          <a:xfrm>
            <a:off x="8445500" y="723900"/>
            <a:ext cx="1016000" cy="1981200"/>
            <a:chOff x="0" y="0"/>
            <a:chExt cx="1016000" cy="1981200"/>
          </a:xfrm>
        </p:grpSpPr>
        <p:sp>
          <p:nvSpPr>
            <p:cNvPr id="681" name="Google Shape;681;p36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0" y="4953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0" y="9906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0" y="14859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5" name="Google Shape;685;p36"/>
          <p:cNvGrpSpPr/>
          <p:nvPr/>
        </p:nvGrpSpPr>
        <p:grpSpPr>
          <a:xfrm>
            <a:off x="7429500" y="723900"/>
            <a:ext cx="1016000" cy="1981200"/>
            <a:chOff x="0" y="0"/>
            <a:chExt cx="1016000" cy="1981200"/>
          </a:xfrm>
        </p:grpSpPr>
        <p:sp>
          <p:nvSpPr>
            <p:cNvPr id="686" name="Google Shape;686;p36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0" y="4953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0" y="9906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t/>
              </a:r>
              <a:endParaRPr b="0" i="0" sz="2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0" y="14859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0" name="Google Shape;690;p36"/>
          <p:cNvGrpSpPr/>
          <p:nvPr/>
        </p:nvGrpSpPr>
        <p:grpSpPr>
          <a:xfrm>
            <a:off x="5397500" y="723900"/>
            <a:ext cx="1016000" cy="1981200"/>
            <a:chOff x="0" y="0"/>
            <a:chExt cx="1016000" cy="1981200"/>
          </a:xfrm>
        </p:grpSpPr>
        <p:sp>
          <p:nvSpPr>
            <p:cNvPr id="691" name="Google Shape;691;p36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rPr i="0" lang="en-US" sz="26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4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0" y="4953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rPr i="0" lang="en-US" sz="26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12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0" y="9906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rPr i="0" lang="en-US" sz="26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16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0" y="14859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grpSp>
        <p:nvGrpSpPr>
          <p:cNvPr id="695" name="Google Shape;695;p36"/>
          <p:cNvGrpSpPr/>
          <p:nvPr/>
        </p:nvGrpSpPr>
        <p:grpSpPr>
          <a:xfrm>
            <a:off x="7429500" y="723900"/>
            <a:ext cx="1016000" cy="1981200"/>
            <a:chOff x="0" y="0"/>
            <a:chExt cx="1016000" cy="1981200"/>
          </a:xfrm>
        </p:grpSpPr>
        <p:sp>
          <p:nvSpPr>
            <p:cNvPr id="696" name="Google Shape;696;p36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0" y="4953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rPr i="0" lang="en-US" sz="26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7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0" y="9906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rPr i="0" lang="en-US" sz="26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11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0" y="14859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grpSp>
        <p:nvGrpSpPr>
          <p:cNvPr id="700" name="Google Shape;700;p36"/>
          <p:cNvGrpSpPr/>
          <p:nvPr/>
        </p:nvGrpSpPr>
        <p:grpSpPr>
          <a:xfrm>
            <a:off x="6413500" y="723900"/>
            <a:ext cx="1016000" cy="1981200"/>
            <a:chOff x="0" y="0"/>
            <a:chExt cx="1016000" cy="1981200"/>
          </a:xfrm>
        </p:grpSpPr>
        <p:sp>
          <p:nvSpPr>
            <p:cNvPr id="701" name="Google Shape;701;p36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rPr i="0" lang="en-US" sz="26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8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0" y="4953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rPr i="0" lang="en-US" sz="26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10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0" y="9906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rPr i="0" lang="en-US" sz="26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16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0" y="14859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grpSp>
        <p:nvGrpSpPr>
          <p:cNvPr id="705" name="Google Shape;705;p36"/>
          <p:cNvGrpSpPr/>
          <p:nvPr/>
        </p:nvGrpSpPr>
        <p:grpSpPr>
          <a:xfrm>
            <a:off x="8445500" y="723900"/>
            <a:ext cx="1016000" cy="1981200"/>
            <a:chOff x="0" y="0"/>
            <a:chExt cx="1016000" cy="1981200"/>
          </a:xfrm>
        </p:grpSpPr>
        <p:sp>
          <p:nvSpPr>
            <p:cNvPr id="706" name="Google Shape;706;p36"/>
            <p:cNvSpPr/>
            <p:nvPr/>
          </p:nvSpPr>
          <p:spPr>
            <a:xfrm>
              <a:off x="0" y="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0" y="4953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0" y="9906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Gill Sans"/>
                <a:buNone/>
              </a:pPr>
              <a:r>
                <a:rPr i="0" lang="en-US" sz="26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8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0" y="1485900"/>
              <a:ext cx="1016000" cy="495300"/>
            </a:xfrm>
            <a:prstGeom prst="rect">
              <a:avLst/>
            </a:prstGeom>
            <a:solidFill>
              <a:srgbClr val="EBEBEB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139568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sp>
        <p:nvSpPr>
          <p:cNvPr id="710" name="Google Shape;710;p36"/>
          <p:cNvSpPr txBox="1"/>
          <p:nvPr/>
        </p:nvSpPr>
        <p:spPr>
          <a:xfrm>
            <a:off x="1968500" y="3473450"/>
            <a:ext cx="546100" cy="4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ill Sans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50</a:t>
            </a:r>
            <a:endParaRPr/>
          </a:p>
        </p:txBody>
      </p:sp>
    </p:spTree>
  </p:cSld>
  <p:clrMapOvr>
    <a:masterClrMapping/>
  </p:clrMapOvr>
  <p:transition spd="med" p14:dur="1000">
    <p:checke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7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/>
              <a:t>확장성</a:t>
            </a:r>
            <a:endParaRPr/>
          </a:p>
        </p:txBody>
      </p:sp>
      <p:sp>
        <p:nvSpPr>
          <p:cNvPr id="716" name="Google Shape;716;p37"/>
          <p:cNvSpPr txBox="1"/>
          <p:nvPr>
            <p:ph idx="1" type="body"/>
          </p:nvPr>
        </p:nvSpPr>
        <p:spPr>
          <a:xfrm>
            <a:off x="342900" y="1600200"/>
            <a:ext cx="94615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419804" lvl="0" marL="67380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100"/>
              <a:buFont typeface="Gill Sans"/>
              <a:buChar char="•"/>
            </a:pPr>
            <a:r>
              <a:rPr lang="en-US" sz="3400"/>
              <a:t>일반적인 개별 팀은 7 ± 2명</a:t>
            </a:r>
            <a:endParaRPr sz="3400"/>
          </a:p>
          <a:p>
            <a:pPr indent="-463550" lvl="1" marL="1041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ill Sans"/>
              <a:buChar char="•"/>
            </a:pPr>
            <a:r>
              <a:rPr lang="en-US" sz="3000"/>
              <a:t>확장성은 팀의 팀에서 나옴</a:t>
            </a:r>
            <a:endParaRPr sz="3000"/>
          </a:p>
          <a:p>
            <a:pPr indent="-419804" lvl="0" marL="67380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100"/>
              <a:buFont typeface="Gill Sans"/>
              <a:buChar char="•"/>
            </a:pPr>
            <a:r>
              <a:rPr lang="en-US" sz="3400"/>
              <a:t>확장 요인</a:t>
            </a:r>
            <a:endParaRPr sz="3400"/>
          </a:p>
          <a:p>
            <a:pPr indent="-463550" lvl="1" marL="1041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ill Sans"/>
              <a:buChar char="•"/>
            </a:pPr>
            <a:r>
              <a:rPr lang="en-US" sz="3000"/>
              <a:t>애플리케이션 유형</a:t>
            </a:r>
            <a:endParaRPr sz="3000"/>
          </a:p>
          <a:p>
            <a:pPr indent="-463550" lvl="1" marL="1041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ill Sans"/>
              <a:buChar char="•"/>
            </a:pPr>
            <a:r>
              <a:rPr lang="en-US" sz="3000"/>
              <a:t>팀 규모</a:t>
            </a:r>
            <a:endParaRPr sz="3000"/>
          </a:p>
          <a:p>
            <a:pPr indent="-463550" lvl="1" marL="1041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ill Sans"/>
              <a:buChar char="•"/>
            </a:pPr>
            <a:r>
              <a:rPr lang="en-US" sz="3000"/>
              <a:t>팀 분산</a:t>
            </a:r>
            <a:endParaRPr sz="3000"/>
          </a:p>
          <a:p>
            <a:pPr indent="-463550" lvl="1" marL="1041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Gill Sans"/>
              <a:buChar char="•"/>
            </a:pPr>
            <a:r>
              <a:rPr lang="en-US" sz="3000"/>
              <a:t>프로젝트 기간</a:t>
            </a:r>
            <a:endParaRPr sz="3000"/>
          </a:p>
          <a:p>
            <a:pPr indent="-419804" lvl="0" marL="67380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100"/>
              <a:buFont typeface="Gill Sans"/>
              <a:buChar char="•"/>
            </a:pPr>
            <a:r>
              <a:rPr lang="en-US" sz="3400"/>
              <a:t>스크럼은 500명 이상의 여러 프로젝트에서 사용됨</a:t>
            </a:r>
            <a:endParaRPr sz="34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8"/>
          <p:cNvSpPr/>
          <p:nvPr/>
        </p:nvSpPr>
        <p:spPr>
          <a:xfrm>
            <a:off x="165100" y="3886200"/>
            <a:ext cx="3175000" cy="2819400"/>
          </a:xfrm>
          <a:prstGeom prst="roundRect">
            <a:avLst>
              <a:gd fmla="val 6757" name="adj"/>
            </a:avLst>
          </a:prstGeom>
          <a:solidFill>
            <a:srgbClr val="FFFFFF"/>
          </a:solidFill>
          <a:ln cap="flat" cmpd="sng" w="25400">
            <a:solidFill>
              <a:srgbClr val="00519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BF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3492500" y="3886200"/>
            <a:ext cx="3175000" cy="2819400"/>
          </a:xfrm>
          <a:prstGeom prst="roundRect">
            <a:avLst>
              <a:gd fmla="val 6757" name="adj"/>
            </a:avLst>
          </a:prstGeom>
          <a:solidFill>
            <a:srgbClr val="FFFFFF"/>
          </a:solidFill>
          <a:ln cap="flat" cmpd="sng" w="25400">
            <a:solidFill>
              <a:srgbClr val="10612B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BF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6781800" y="3886200"/>
            <a:ext cx="3175000" cy="2819400"/>
          </a:xfrm>
          <a:prstGeom prst="roundRect">
            <a:avLst>
              <a:gd fmla="val 6757" name="adj"/>
            </a:avLst>
          </a:prstGeom>
          <a:solidFill>
            <a:srgbClr val="FFFFFF"/>
          </a:solidFill>
          <a:ln cap="flat" cmpd="sng" w="25400">
            <a:solidFill>
              <a:srgbClr val="FD402F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14300" rotWithShape="0" dir="2700000" dist="63500">
              <a:srgbClr val="000000">
                <a:alpha val="2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BF3FF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BF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ue-guy-S.png" id="724" name="Google Shape;72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700" y="4978400"/>
            <a:ext cx="774700" cy="63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5" name="Google Shape;725;p38"/>
          <p:cNvGrpSpPr/>
          <p:nvPr/>
        </p:nvGrpSpPr>
        <p:grpSpPr>
          <a:xfrm>
            <a:off x="381000" y="4102100"/>
            <a:ext cx="2603500" cy="673100"/>
            <a:chOff x="0" y="0"/>
            <a:chExt cx="2603500" cy="673100"/>
          </a:xfrm>
        </p:grpSpPr>
        <p:pic>
          <p:nvPicPr>
            <p:cNvPr descr="blue-blonde-S.png" id="726" name="Google Shape;726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774700" cy="673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lue-brunette-S.png" id="727" name="Google Shape;727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14400" y="0"/>
              <a:ext cx="774700" cy="673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lue-blonde-S.png" id="728" name="Google Shape;728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28800" y="0"/>
              <a:ext cx="774700" cy="673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9" name="Google Shape;729;p38"/>
          <p:cNvGrpSpPr/>
          <p:nvPr/>
        </p:nvGrpSpPr>
        <p:grpSpPr>
          <a:xfrm>
            <a:off x="381000" y="5803900"/>
            <a:ext cx="2603500" cy="673100"/>
            <a:chOff x="0" y="0"/>
            <a:chExt cx="2603500" cy="673100"/>
          </a:xfrm>
        </p:grpSpPr>
        <p:pic>
          <p:nvPicPr>
            <p:cNvPr descr="blue-guy-S.png" id="730" name="Google Shape;730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5400"/>
              <a:ext cx="774700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oach-S.png" id="731" name="Google Shape;731;p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28800" y="0"/>
              <a:ext cx="774700" cy="673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acker-dude-S.png" id="732" name="Google Shape;732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14400" y="0"/>
              <a:ext cx="774700" cy="673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oach-S.png" id="733" name="Google Shape;733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99000" y="4102100"/>
            <a:ext cx="774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-blonde-S.png" id="734" name="Google Shape;734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00700" y="4102100"/>
            <a:ext cx="774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-brunette-S.png" id="735" name="Google Shape;735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86300" y="4953000"/>
            <a:ext cx="774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cker-dude-S.png" id="736" name="Google Shape;736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84600" y="4953000"/>
            <a:ext cx="774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cker-dude-S.png" id="737" name="Google Shape;737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86300" y="5803900"/>
            <a:ext cx="774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-brunette-S.png" id="738" name="Google Shape;738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00700" y="4953000"/>
            <a:ext cx="774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cker-dude-S.png" id="739" name="Google Shape;739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16100" y="4953000"/>
            <a:ext cx="774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-guy-S.png" id="740" name="Google Shape;740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84600" y="4127500"/>
            <a:ext cx="7747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-blonde-S.png" id="741" name="Google Shape;741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75600" y="5384800"/>
            <a:ext cx="774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ach-S.png" id="742" name="Google Shape;74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1900" y="4533900"/>
            <a:ext cx="774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cker-dude-S.png" id="743" name="Google Shape;743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83600" y="4559300"/>
            <a:ext cx="774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-brunette-S.png" id="744" name="Google Shape;744;p3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73900" y="5384800"/>
            <a:ext cx="774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-guy-S.png" id="745" name="Google Shape;745;p3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890000" y="5410200"/>
            <a:ext cx="774700" cy="63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6" name="Google Shape;746;p38"/>
          <p:cNvGrpSpPr/>
          <p:nvPr/>
        </p:nvGrpSpPr>
        <p:grpSpPr>
          <a:xfrm>
            <a:off x="2857500" y="2032000"/>
            <a:ext cx="4445000" cy="1473200"/>
            <a:chOff x="0" y="0"/>
            <a:chExt cx="4445000" cy="1473200"/>
          </a:xfrm>
        </p:grpSpPr>
        <p:sp>
          <p:nvSpPr>
            <p:cNvPr id="747" name="Google Shape;747;p38"/>
            <p:cNvSpPr/>
            <p:nvPr/>
          </p:nvSpPr>
          <p:spPr>
            <a:xfrm>
              <a:off x="0" y="0"/>
              <a:ext cx="4445000" cy="1473200"/>
            </a:xfrm>
            <a:prstGeom prst="roundRect">
              <a:avLst>
                <a:gd fmla="val 20690" name="adj"/>
              </a:avLst>
            </a:prstGeom>
            <a:solidFill>
              <a:srgbClr val="FFFFFF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acker-dude-S.png" id="748" name="Google Shape;748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69900" y="393700"/>
              <a:ext cx="774700" cy="673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een-guy-S.png" id="749" name="Google Shape;749;p3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803400" y="419100"/>
              <a:ext cx="774700" cy="63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ed-blonde-S.png" id="750" name="Google Shape;750;p3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136900" y="393700"/>
              <a:ext cx="774700" cy="673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acker-dude-S.png" id="751" name="Google Shape;751;p38"/>
          <p:cNvPicPr preferRelativeResize="0"/>
          <p:nvPr/>
        </p:nvPicPr>
        <p:blipFill rotWithShape="1">
          <a:blip r:embed="rId7">
            <a:alphaModFix amt="19924"/>
          </a:blip>
          <a:srcRect b="0" l="0" r="0" t="0"/>
          <a:stretch/>
        </p:blipFill>
        <p:spPr>
          <a:xfrm>
            <a:off x="1816100" y="4953000"/>
            <a:ext cx="774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een-guy-S.png" id="752" name="Google Shape;752;p38"/>
          <p:cNvPicPr preferRelativeResize="0"/>
          <p:nvPr/>
        </p:nvPicPr>
        <p:blipFill rotWithShape="1">
          <a:blip r:embed="rId10">
            <a:alphaModFix amt="19924"/>
          </a:blip>
          <a:srcRect b="0" l="0" r="0" t="0"/>
          <a:stretch/>
        </p:blipFill>
        <p:spPr>
          <a:xfrm>
            <a:off x="3784600" y="4127500"/>
            <a:ext cx="7747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d-blonde-S.png" id="753" name="Google Shape;753;p38"/>
          <p:cNvPicPr preferRelativeResize="0"/>
          <p:nvPr/>
        </p:nvPicPr>
        <p:blipFill rotWithShape="1">
          <a:blip r:embed="rId11">
            <a:alphaModFix amt="19924"/>
          </a:blip>
          <a:srcRect b="0" l="0" r="0" t="0"/>
          <a:stretch/>
        </p:blipFill>
        <p:spPr>
          <a:xfrm>
            <a:off x="7975600" y="5384800"/>
            <a:ext cx="7747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38"/>
          <p:cNvSpPr txBox="1"/>
          <p:nvPr>
            <p:ph type="title"/>
          </p:nvPr>
        </p:nvSpPr>
        <p:spPr>
          <a:xfrm>
            <a:off x="342900" y="114300"/>
            <a:ext cx="9461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스크럼의 스크럼으로 확장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9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89B5"/>
              </a:buClr>
              <a:buSzPts val="6400"/>
              <a:buFont typeface="Gill Sans"/>
              <a:buNone/>
            </a:pPr>
            <a:r>
              <a:rPr lang="en-US"/>
              <a:t>스크럼</a:t>
            </a:r>
            <a:r>
              <a:rPr lang="en-US"/>
              <a:t>의 스크럼의 스크럼</a:t>
            </a:r>
            <a:endParaRPr/>
          </a:p>
        </p:txBody>
      </p:sp>
      <p:grpSp>
        <p:nvGrpSpPr>
          <p:cNvPr id="760" name="Google Shape;760;p39"/>
          <p:cNvGrpSpPr/>
          <p:nvPr/>
        </p:nvGrpSpPr>
        <p:grpSpPr>
          <a:xfrm>
            <a:off x="406400" y="4229100"/>
            <a:ext cx="9258300" cy="2832100"/>
            <a:chOff x="0" y="0"/>
            <a:chExt cx="9258300" cy="2832100"/>
          </a:xfrm>
        </p:grpSpPr>
        <p:grpSp>
          <p:nvGrpSpPr>
            <p:cNvPr id="761" name="Google Shape;761;p39"/>
            <p:cNvGrpSpPr/>
            <p:nvPr/>
          </p:nvGrpSpPr>
          <p:grpSpPr>
            <a:xfrm>
              <a:off x="0" y="0"/>
              <a:ext cx="2857500" cy="2705100"/>
              <a:chOff x="0" y="0"/>
              <a:chExt cx="2857500" cy="2705100"/>
            </a:xfrm>
          </p:grpSpPr>
          <p:grpSp>
            <p:nvGrpSpPr>
              <p:cNvPr id="762" name="Google Shape;762;p39"/>
              <p:cNvGrpSpPr/>
              <p:nvPr/>
            </p:nvGrpSpPr>
            <p:grpSpPr>
              <a:xfrm>
                <a:off x="1485900" y="0"/>
                <a:ext cx="1371600" cy="2705100"/>
                <a:chOff x="0" y="0"/>
                <a:chExt cx="1371600" cy="2705100"/>
              </a:xfrm>
            </p:grpSpPr>
            <p:sp>
              <p:nvSpPr>
                <p:cNvPr id="763" name="Google Shape;763;p39"/>
                <p:cNvSpPr/>
                <p:nvPr/>
              </p:nvSpPr>
              <p:spPr>
                <a:xfrm>
                  <a:off x="0" y="1409700"/>
                  <a:ext cx="1371600" cy="1295400"/>
                </a:xfrm>
                <a:prstGeom prst="roundRect">
                  <a:avLst>
                    <a:gd fmla="val 14706" name="adj"/>
                  </a:avLst>
                </a:prstGeom>
                <a:solidFill>
                  <a:srgbClr val="FFFFFF"/>
                </a:solidFill>
                <a:ln cap="flat" cmpd="sng" w="25400">
                  <a:solidFill>
                    <a:srgbClr val="005192"/>
                  </a:solidFill>
                  <a:prstDash val="solid"/>
                  <a:miter lim="400000"/>
                  <a:headEnd len="sm" w="sm" type="none"/>
                  <a:tailEnd len="sm" w="sm" type="none"/>
                </a:ln>
                <a:effectLst>
                  <a:outerShdw blurRad="114300" rotWithShape="0" dir="2700000" dist="635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BF3FF"/>
                    </a:buClr>
                    <a:buSzPts val="3000"/>
                    <a:buFont typeface="Arial"/>
                    <a:buNone/>
                  </a:pPr>
                  <a:r>
                    <a:t/>
                  </a:r>
                  <a:endParaRPr b="1" i="0" sz="3000" u="none" cap="none" strike="noStrike">
                    <a:solidFill>
                      <a:srgbClr val="EBF3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64" name="Google Shape;764;p39"/>
                <p:cNvGrpSpPr/>
                <p:nvPr/>
              </p:nvGrpSpPr>
              <p:grpSpPr>
                <a:xfrm>
                  <a:off x="76200" y="1600200"/>
                  <a:ext cx="1219200" cy="898579"/>
                  <a:chOff x="0" y="0"/>
                  <a:chExt cx="1219200" cy="898578"/>
                </a:xfrm>
              </p:grpSpPr>
              <p:pic>
                <p:nvPicPr>
                  <p:cNvPr descr="blue-guy-S.png" id="765" name="Google Shape;765;p3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393700" y="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brunette-S.png" id="766" name="Google Shape;766;p39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571500" y="1905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guy-S.png" id="767" name="Google Shape;767;p3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190500" y="2032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blonde-S.png" id="768" name="Google Shape;768;p39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0" y="4572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brunette-S.png" id="769" name="Google Shape;769;p39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393700" y="4572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coach-S.png" id="770" name="Google Shape;770;p39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711200" y="4572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771" name="Google Shape;771;p39"/>
                <p:cNvSpPr/>
                <p:nvPr/>
              </p:nvSpPr>
              <p:spPr>
                <a:xfrm>
                  <a:off x="0" y="0"/>
                  <a:ext cx="1371600" cy="1295400"/>
                </a:xfrm>
                <a:prstGeom prst="roundRect">
                  <a:avLst>
                    <a:gd fmla="val 14706" name="adj"/>
                  </a:avLst>
                </a:prstGeom>
                <a:solidFill>
                  <a:srgbClr val="FFFFFF"/>
                </a:solidFill>
                <a:ln cap="flat" cmpd="sng" w="25400">
                  <a:solidFill>
                    <a:srgbClr val="005192"/>
                  </a:solidFill>
                  <a:prstDash val="solid"/>
                  <a:miter lim="400000"/>
                  <a:headEnd len="sm" w="sm" type="none"/>
                  <a:tailEnd len="sm" w="sm" type="none"/>
                </a:ln>
                <a:effectLst>
                  <a:outerShdw blurRad="114300" rotWithShape="0" dir="2700000" dist="635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BF3FF"/>
                    </a:buClr>
                    <a:buSzPts val="3000"/>
                    <a:buFont typeface="Arial"/>
                    <a:buNone/>
                  </a:pPr>
                  <a:r>
                    <a:t/>
                  </a:r>
                  <a:endParaRPr b="1" i="0" sz="3000" u="none" cap="none" strike="noStrike">
                    <a:solidFill>
                      <a:srgbClr val="EBF3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72" name="Google Shape;772;p39"/>
                <p:cNvGrpSpPr/>
                <p:nvPr/>
              </p:nvGrpSpPr>
              <p:grpSpPr>
                <a:xfrm>
                  <a:off x="76200" y="190500"/>
                  <a:ext cx="1219200" cy="911279"/>
                  <a:chOff x="0" y="0"/>
                  <a:chExt cx="1219200" cy="911278"/>
                </a:xfrm>
              </p:grpSpPr>
              <p:pic>
                <p:nvPicPr>
                  <p:cNvPr descr="hacker-dude-S.png" id="773" name="Google Shape;773;p3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711200" y="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brunette-S.png" id="774" name="Google Shape;774;p39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393700" y="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guy-S.png" id="775" name="Google Shape;775;p3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0" y="127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hacker-dude-S.png" id="776" name="Google Shape;776;p3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584200" y="2032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guy-S.png" id="777" name="Google Shape;777;p3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215900" y="2159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blonde-S.png" id="778" name="Google Shape;778;p39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0" y="4699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brunette-S.png" id="779" name="Google Shape;779;p39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393700" y="4699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coach-S.png" id="780" name="Google Shape;780;p39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711200" y="4699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781" name="Google Shape;781;p39"/>
              <p:cNvGrpSpPr/>
              <p:nvPr/>
            </p:nvGrpSpPr>
            <p:grpSpPr>
              <a:xfrm>
                <a:off x="0" y="0"/>
                <a:ext cx="1371600" cy="2705100"/>
                <a:chOff x="0" y="0"/>
                <a:chExt cx="1371600" cy="2705100"/>
              </a:xfrm>
            </p:grpSpPr>
            <p:sp>
              <p:nvSpPr>
                <p:cNvPr id="782" name="Google Shape;782;p39"/>
                <p:cNvSpPr/>
                <p:nvPr/>
              </p:nvSpPr>
              <p:spPr>
                <a:xfrm>
                  <a:off x="0" y="0"/>
                  <a:ext cx="1371600" cy="1295400"/>
                </a:xfrm>
                <a:prstGeom prst="roundRect">
                  <a:avLst>
                    <a:gd fmla="val 14706" name="adj"/>
                  </a:avLst>
                </a:prstGeom>
                <a:solidFill>
                  <a:srgbClr val="FFFFFF"/>
                </a:solidFill>
                <a:ln cap="flat" cmpd="sng" w="25400">
                  <a:solidFill>
                    <a:srgbClr val="005192"/>
                  </a:solidFill>
                  <a:prstDash val="solid"/>
                  <a:miter lim="400000"/>
                  <a:headEnd len="sm" w="sm" type="none"/>
                  <a:tailEnd len="sm" w="sm" type="none"/>
                </a:ln>
                <a:effectLst>
                  <a:outerShdw blurRad="114300" rotWithShape="0" dir="2700000" dist="635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BF3FF"/>
                    </a:buClr>
                    <a:buSzPts val="3000"/>
                    <a:buFont typeface="Arial"/>
                    <a:buNone/>
                  </a:pPr>
                  <a:r>
                    <a:t/>
                  </a:r>
                  <a:endParaRPr b="1" i="0" sz="3000" u="none" cap="none" strike="noStrike">
                    <a:solidFill>
                      <a:srgbClr val="EBF3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p39"/>
                <p:cNvSpPr/>
                <p:nvPr/>
              </p:nvSpPr>
              <p:spPr>
                <a:xfrm>
                  <a:off x="0" y="1409700"/>
                  <a:ext cx="1371600" cy="1295400"/>
                </a:xfrm>
                <a:prstGeom prst="roundRect">
                  <a:avLst>
                    <a:gd fmla="val 14706" name="adj"/>
                  </a:avLst>
                </a:prstGeom>
                <a:solidFill>
                  <a:srgbClr val="FFFFFF"/>
                </a:solidFill>
                <a:ln cap="flat" cmpd="sng" w="25400">
                  <a:solidFill>
                    <a:srgbClr val="005192"/>
                  </a:solidFill>
                  <a:prstDash val="solid"/>
                  <a:miter lim="400000"/>
                  <a:headEnd len="sm" w="sm" type="none"/>
                  <a:tailEnd len="sm" w="sm" type="none"/>
                </a:ln>
                <a:effectLst>
                  <a:outerShdw blurRad="114300" rotWithShape="0" dir="2700000" dist="635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BF3FF"/>
                    </a:buClr>
                    <a:buSzPts val="3000"/>
                    <a:buFont typeface="Arial"/>
                    <a:buNone/>
                  </a:pPr>
                  <a:r>
                    <a:t/>
                  </a:r>
                  <a:endParaRPr b="1" i="0" sz="3000" u="none" cap="none" strike="noStrike">
                    <a:solidFill>
                      <a:srgbClr val="EBF3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84" name="Google Shape;784;p39"/>
                <p:cNvGrpSpPr/>
                <p:nvPr/>
              </p:nvGrpSpPr>
              <p:grpSpPr>
                <a:xfrm>
                  <a:off x="76200" y="1600200"/>
                  <a:ext cx="1219200" cy="911279"/>
                  <a:chOff x="0" y="0"/>
                  <a:chExt cx="1219200" cy="911278"/>
                </a:xfrm>
              </p:grpSpPr>
              <p:pic>
                <p:nvPicPr>
                  <p:cNvPr descr="hacker-dude-S.png" id="785" name="Google Shape;785;p3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711200" y="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brunette-S.png" id="786" name="Google Shape;786;p39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393700" y="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guy-S.png" id="787" name="Google Shape;787;p3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0" y="127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hacker-dude-S.png" id="788" name="Google Shape;788;p3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584200" y="2032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guy-S.png" id="789" name="Google Shape;789;p3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215900" y="2159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blonde-S.png" id="790" name="Google Shape;790;p39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0" y="4699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brunette-S.png" id="791" name="Google Shape;791;p39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393700" y="4699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coach-S.png" id="792" name="Google Shape;792;p39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711200" y="4699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93" name="Google Shape;793;p39"/>
                <p:cNvGrpSpPr/>
                <p:nvPr/>
              </p:nvGrpSpPr>
              <p:grpSpPr>
                <a:xfrm>
                  <a:off x="76200" y="152400"/>
                  <a:ext cx="1219200" cy="974779"/>
                  <a:chOff x="0" y="0"/>
                  <a:chExt cx="1219200" cy="974778"/>
                </a:xfrm>
              </p:grpSpPr>
              <p:pic>
                <p:nvPicPr>
                  <p:cNvPr descr="blue-guy-S.png" id="794" name="Google Shape;794;p3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393700" y="127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hacker-dude-S.png" id="795" name="Google Shape;795;p3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0" y="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hacker-dude-S.png" id="796" name="Google Shape;796;p3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711200" y="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blonde-S.png" id="797" name="Google Shape;797;p39"/>
                  <p:cNvPicPr preferRelativeResize="0"/>
                  <p:nvPr/>
                </p:nvPicPr>
                <p:blipFill rotWithShape="1">
                  <a:blip r:embed="rId5">
                    <a:alphaModFix/>
                  </a:blip>
                  <a:srcRect b="0" l="0" r="0" t="0"/>
                  <a:stretch/>
                </p:blipFill>
                <p:spPr>
                  <a:xfrm>
                    <a:off x="711200" y="2667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coach-S.png" id="798" name="Google Shape;798;p39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711200" y="5334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brunette-S.png" id="799" name="Google Shape;799;p39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393700" y="2667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guy-S.png" id="800" name="Google Shape;800;p3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0" y="2794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guy-S.png" id="801" name="Google Shape;801;p3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0" y="5461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blue-brunette-S.png" id="802" name="Google Shape;802;p39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 b="0" l="0" r="0" t="0"/>
                  <a:stretch/>
                </p:blipFill>
                <p:spPr>
                  <a:xfrm>
                    <a:off x="393700" y="5334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grpSp>
          <p:nvGrpSpPr>
            <p:cNvPr id="803" name="Google Shape;803;p39"/>
            <p:cNvGrpSpPr/>
            <p:nvPr/>
          </p:nvGrpSpPr>
          <p:grpSpPr>
            <a:xfrm>
              <a:off x="3200400" y="0"/>
              <a:ext cx="2857500" cy="2705100"/>
              <a:chOff x="0" y="0"/>
              <a:chExt cx="2857500" cy="2705100"/>
            </a:xfrm>
          </p:grpSpPr>
          <p:grpSp>
            <p:nvGrpSpPr>
              <p:cNvPr id="804" name="Google Shape;804;p39"/>
              <p:cNvGrpSpPr/>
              <p:nvPr/>
            </p:nvGrpSpPr>
            <p:grpSpPr>
              <a:xfrm>
                <a:off x="0" y="0"/>
                <a:ext cx="1371600" cy="2705100"/>
                <a:chOff x="0" y="0"/>
                <a:chExt cx="1371600" cy="2705100"/>
              </a:xfrm>
            </p:grpSpPr>
            <p:sp>
              <p:nvSpPr>
                <p:cNvPr id="805" name="Google Shape;805;p39"/>
                <p:cNvSpPr/>
                <p:nvPr/>
              </p:nvSpPr>
              <p:spPr>
                <a:xfrm>
                  <a:off x="0" y="1409700"/>
                  <a:ext cx="1371600" cy="1295400"/>
                </a:xfrm>
                <a:prstGeom prst="roundRect">
                  <a:avLst>
                    <a:gd fmla="val 14706" name="adj"/>
                  </a:avLst>
                </a:prstGeom>
                <a:solidFill>
                  <a:srgbClr val="FFFFFF"/>
                </a:solidFill>
                <a:ln cap="flat" cmpd="sng" w="25400">
                  <a:solidFill>
                    <a:srgbClr val="921100"/>
                  </a:solidFill>
                  <a:prstDash val="solid"/>
                  <a:miter lim="400000"/>
                  <a:headEnd len="sm" w="sm" type="none"/>
                  <a:tailEnd len="sm" w="sm" type="none"/>
                </a:ln>
                <a:effectLst>
                  <a:outerShdw blurRad="114300" rotWithShape="0" dir="2700000" dist="635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BF3FF"/>
                    </a:buClr>
                    <a:buSzPts val="3000"/>
                    <a:buFont typeface="Arial"/>
                    <a:buNone/>
                  </a:pPr>
                  <a:r>
                    <a:t/>
                  </a:r>
                  <a:endParaRPr b="1" i="0" sz="3000" u="none" cap="none" strike="noStrike">
                    <a:solidFill>
                      <a:srgbClr val="EBF3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descr="red-blonde-S.png" id="806" name="Google Shape;806;p39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762000" y="15113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hacker-dude-S.png" id="807" name="Google Shape;807;p39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431800" y="15113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red-brunette-S.png" id="808" name="Google Shape;808;p39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114300" y="15113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red-guy-S.png" id="809" name="Google Shape;809;p39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609600" y="1790700"/>
                  <a:ext cx="508000" cy="4163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hacker-dude-S.png" id="810" name="Google Shape;810;p39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279400" y="17780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red-brunette-S.png" id="811" name="Google Shape;811;p39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431800" y="20828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red-guy-S.png" id="812" name="Google Shape;812;p39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762000" y="2095500"/>
                  <a:ext cx="508000" cy="4163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coach-S.png" id="813" name="Google Shape;813;p39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114300" y="20828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14" name="Google Shape;814;p39"/>
                <p:cNvSpPr/>
                <p:nvPr/>
              </p:nvSpPr>
              <p:spPr>
                <a:xfrm>
                  <a:off x="0" y="0"/>
                  <a:ext cx="1371600" cy="1295400"/>
                </a:xfrm>
                <a:prstGeom prst="roundRect">
                  <a:avLst>
                    <a:gd fmla="val 14706" name="adj"/>
                  </a:avLst>
                </a:prstGeom>
                <a:solidFill>
                  <a:srgbClr val="FFFFFF"/>
                </a:solidFill>
                <a:ln cap="flat" cmpd="sng" w="25400">
                  <a:solidFill>
                    <a:srgbClr val="921100"/>
                  </a:solidFill>
                  <a:prstDash val="solid"/>
                  <a:miter lim="400000"/>
                  <a:headEnd len="sm" w="sm" type="none"/>
                  <a:tailEnd len="sm" w="sm" type="none"/>
                </a:ln>
                <a:effectLst>
                  <a:outerShdw blurRad="114300" rotWithShape="0" dir="2700000" dist="635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BF3FF"/>
                    </a:buClr>
                    <a:buSzPts val="3000"/>
                    <a:buFont typeface="Arial"/>
                    <a:buNone/>
                  </a:pPr>
                  <a:r>
                    <a:t/>
                  </a:r>
                  <a:endParaRPr b="1" i="0" sz="3000" u="none" cap="none" strike="noStrike">
                    <a:solidFill>
                      <a:srgbClr val="EBF3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15" name="Google Shape;815;p39"/>
                <p:cNvGrpSpPr/>
                <p:nvPr/>
              </p:nvGrpSpPr>
              <p:grpSpPr>
                <a:xfrm>
                  <a:off x="101600" y="266700"/>
                  <a:ext cx="1155700" cy="746179"/>
                  <a:chOff x="0" y="0"/>
                  <a:chExt cx="1155700" cy="746178"/>
                </a:xfrm>
              </p:grpSpPr>
              <p:pic>
                <p:nvPicPr>
                  <p:cNvPr descr="red-blonde-S.png" id="816" name="Google Shape;816;p39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b="0" l="0" r="0" t="0"/>
                  <a:stretch/>
                </p:blipFill>
                <p:spPr>
                  <a:xfrm>
                    <a:off x="165100" y="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red-guy-S.png" id="817" name="Google Shape;817;p39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0" r="0" t="0"/>
                  <a:stretch/>
                </p:blipFill>
                <p:spPr>
                  <a:xfrm>
                    <a:off x="495300" y="127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red-brunette-S.png" id="818" name="Google Shape;818;p39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 b="0" l="0" r="0" t="0"/>
                  <a:stretch/>
                </p:blipFill>
                <p:spPr>
                  <a:xfrm>
                    <a:off x="317500" y="3048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red-guy-S.png" id="819" name="Google Shape;819;p39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0" r="0" t="0"/>
                  <a:stretch/>
                </p:blipFill>
                <p:spPr>
                  <a:xfrm>
                    <a:off x="647700" y="3175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coach-S.png" id="820" name="Google Shape;820;p39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0" y="3048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821" name="Google Shape;821;p39"/>
              <p:cNvGrpSpPr/>
              <p:nvPr/>
            </p:nvGrpSpPr>
            <p:grpSpPr>
              <a:xfrm>
                <a:off x="1485900" y="711200"/>
                <a:ext cx="1371600" cy="1295400"/>
                <a:chOff x="0" y="0"/>
                <a:chExt cx="1371600" cy="1295400"/>
              </a:xfrm>
            </p:grpSpPr>
            <p:sp>
              <p:nvSpPr>
                <p:cNvPr id="822" name="Google Shape;822;p39"/>
                <p:cNvSpPr/>
                <p:nvPr/>
              </p:nvSpPr>
              <p:spPr>
                <a:xfrm>
                  <a:off x="0" y="0"/>
                  <a:ext cx="1371600" cy="1295400"/>
                </a:xfrm>
                <a:prstGeom prst="roundRect">
                  <a:avLst>
                    <a:gd fmla="val 14706" name="adj"/>
                  </a:avLst>
                </a:prstGeom>
                <a:solidFill>
                  <a:srgbClr val="FFFFFF"/>
                </a:solidFill>
                <a:ln cap="flat" cmpd="sng" w="25400">
                  <a:solidFill>
                    <a:srgbClr val="921100"/>
                  </a:solidFill>
                  <a:prstDash val="solid"/>
                  <a:miter lim="400000"/>
                  <a:headEnd len="sm" w="sm" type="none"/>
                  <a:tailEnd len="sm" w="sm" type="none"/>
                </a:ln>
                <a:effectLst>
                  <a:outerShdw blurRad="114300" rotWithShape="0" dir="2700000" dist="635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BF3FF"/>
                    </a:buClr>
                    <a:buSzPts val="3000"/>
                    <a:buFont typeface="Arial"/>
                    <a:buNone/>
                  </a:pPr>
                  <a:r>
                    <a:t/>
                  </a:r>
                  <a:endParaRPr b="1" i="0" sz="3000" u="none" cap="none" strike="noStrike">
                    <a:solidFill>
                      <a:srgbClr val="EBF3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23" name="Google Shape;823;p39"/>
                <p:cNvGrpSpPr/>
                <p:nvPr/>
              </p:nvGrpSpPr>
              <p:grpSpPr>
                <a:xfrm>
                  <a:off x="101600" y="127000"/>
                  <a:ext cx="1155700" cy="1038279"/>
                  <a:chOff x="0" y="0"/>
                  <a:chExt cx="1155700" cy="1038278"/>
                </a:xfrm>
              </p:grpSpPr>
              <p:pic>
                <p:nvPicPr>
                  <p:cNvPr descr="red-brunette-S.png" id="824" name="Google Shape;824;p39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 b="0" l="0" r="0" t="0"/>
                  <a:stretch/>
                </p:blipFill>
                <p:spPr>
                  <a:xfrm>
                    <a:off x="317500" y="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red-guy-S.png" id="825" name="Google Shape;825;p39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0" r="0" t="0"/>
                  <a:stretch/>
                </p:blipFill>
                <p:spPr>
                  <a:xfrm>
                    <a:off x="495300" y="3048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hacker-dude-S.png" id="826" name="Google Shape;826;p3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165100" y="2921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red-guy-S.png" id="827" name="Google Shape;827;p39"/>
                  <p:cNvPicPr preferRelativeResize="0"/>
                  <p:nvPr/>
                </p:nvPicPr>
                <p:blipFill rotWithShape="1">
                  <a:blip r:embed="rId10">
                    <a:alphaModFix/>
                  </a:blip>
                  <a:srcRect b="0" l="0" r="0" t="0"/>
                  <a:stretch/>
                </p:blipFill>
                <p:spPr>
                  <a:xfrm>
                    <a:off x="647700" y="6096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coach-S.png" id="828" name="Google Shape;828;p39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0" y="5969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red-blonde-S.png" id="829" name="Google Shape;829;p39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b="0" l="0" r="0" t="0"/>
                  <a:stretch/>
                </p:blipFill>
                <p:spPr>
                  <a:xfrm>
                    <a:off x="317500" y="5969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  <p:grpSp>
          <p:nvGrpSpPr>
            <p:cNvPr id="830" name="Google Shape;830;p39"/>
            <p:cNvGrpSpPr/>
            <p:nvPr/>
          </p:nvGrpSpPr>
          <p:grpSpPr>
            <a:xfrm>
              <a:off x="6400800" y="0"/>
              <a:ext cx="2857500" cy="2832100"/>
              <a:chOff x="0" y="0"/>
              <a:chExt cx="2857500" cy="2832100"/>
            </a:xfrm>
          </p:grpSpPr>
          <p:grpSp>
            <p:nvGrpSpPr>
              <p:cNvPr id="831" name="Google Shape;831;p39"/>
              <p:cNvGrpSpPr/>
              <p:nvPr/>
            </p:nvGrpSpPr>
            <p:grpSpPr>
              <a:xfrm>
                <a:off x="0" y="0"/>
                <a:ext cx="1371600" cy="2832100"/>
                <a:chOff x="0" y="0"/>
                <a:chExt cx="1371600" cy="2832100"/>
              </a:xfrm>
            </p:grpSpPr>
            <p:sp>
              <p:nvSpPr>
                <p:cNvPr id="832" name="Google Shape;832;p39"/>
                <p:cNvSpPr/>
                <p:nvPr/>
              </p:nvSpPr>
              <p:spPr>
                <a:xfrm>
                  <a:off x="0" y="0"/>
                  <a:ext cx="1371600" cy="1295400"/>
                </a:xfrm>
                <a:prstGeom prst="roundRect">
                  <a:avLst>
                    <a:gd fmla="val 14706" name="adj"/>
                  </a:avLst>
                </a:prstGeom>
                <a:solidFill>
                  <a:srgbClr val="FFFFFF"/>
                </a:solidFill>
                <a:ln cap="flat" cmpd="sng" w="25400">
                  <a:solidFill>
                    <a:srgbClr val="10612B"/>
                  </a:solidFill>
                  <a:prstDash val="solid"/>
                  <a:miter lim="400000"/>
                  <a:headEnd len="sm" w="sm" type="none"/>
                  <a:tailEnd len="sm" w="sm" type="none"/>
                </a:ln>
                <a:effectLst>
                  <a:outerShdw blurRad="114300" rotWithShape="0" dir="2700000" dist="635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BF3FF"/>
                    </a:buClr>
                    <a:buSzPts val="3000"/>
                    <a:buFont typeface="Arial"/>
                    <a:buNone/>
                  </a:pPr>
                  <a:r>
                    <a:t/>
                  </a:r>
                  <a:endParaRPr b="1" i="0" sz="3000" u="none" cap="none" strike="noStrike">
                    <a:solidFill>
                      <a:srgbClr val="EBF3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" name="Google Shape;833;p39"/>
                <p:cNvSpPr/>
                <p:nvPr/>
              </p:nvSpPr>
              <p:spPr>
                <a:xfrm>
                  <a:off x="0" y="1536700"/>
                  <a:ext cx="1371600" cy="1295400"/>
                </a:xfrm>
                <a:prstGeom prst="roundRect">
                  <a:avLst>
                    <a:gd fmla="val 14706" name="adj"/>
                  </a:avLst>
                </a:prstGeom>
                <a:solidFill>
                  <a:srgbClr val="FFFFFF"/>
                </a:solidFill>
                <a:ln cap="flat" cmpd="sng" w="25400">
                  <a:solidFill>
                    <a:srgbClr val="10612B"/>
                  </a:solidFill>
                  <a:prstDash val="solid"/>
                  <a:miter lim="400000"/>
                  <a:headEnd len="sm" w="sm" type="none"/>
                  <a:tailEnd len="sm" w="sm" type="none"/>
                </a:ln>
                <a:effectLst>
                  <a:outerShdw blurRad="114300" rotWithShape="0" dir="2700000" dist="635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BF3FF"/>
                    </a:buClr>
                    <a:buSzPts val="3000"/>
                    <a:buFont typeface="Arial"/>
                    <a:buNone/>
                  </a:pPr>
                  <a:r>
                    <a:t/>
                  </a:r>
                  <a:endParaRPr b="1" i="0" sz="3000" u="none" cap="none" strike="noStrike">
                    <a:solidFill>
                      <a:srgbClr val="EBF3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34" name="Google Shape;834;p39"/>
                <p:cNvGrpSpPr/>
                <p:nvPr/>
              </p:nvGrpSpPr>
              <p:grpSpPr>
                <a:xfrm>
                  <a:off x="101600" y="152400"/>
                  <a:ext cx="1155700" cy="987479"/>
                  <a:chOff x="0" y="0"/>
                  <a:chExt cx="1155700" cy="987478"/>
                </a:xfrm>
              </p:grpSpPr>
              <p:pic>
                <p:nvPicPr>
                  <p:cNvPr descr="hacker-dude-S.png" id="835" name="Google Shape;835;p3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0" y="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green-guy-S.png" id="836" name="Google Shape;836;p39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647700" y="127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green-guy-S.png" id="837" name="Google Shape;837;p39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317500" y="127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hacker-dude-S.png" id="838" name="Google Shape;838;p3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495300" y="2667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green-brunette-S.png" id="839" name="Google Shape;839;p39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 b="0" l="0" r="0" t="0"/>
                  <a:stretch/>
                </p:blipFill>
                <p:spPr>
                  <a:xfrm>
                    <a:off x="165100" y="2667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green-blonde-S.png" id="840" name="Google Shape;840;p39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 b="0" l="0" r="0" t="0"/>
                  <a:stretch/>
                </p:blipFill>
                <p:spPr>
                  <a:xfrm>
                    <a:off x="0" y="5461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coach-S.png" id="841" name="Google Shape;841;p39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647700" y="5461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green-guy-S.png" id="842" name="Google Shape;842;p39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317500" y="5588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descr="hacker-dude-S.png" id="843" name="Google Shape;843;p39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419100" y="16510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hacker-dude-S.png" id="844" name="Google Shape;844;p39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596900" y="19558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reen-brunette-S.png" id="845" name="Google Shape;845;p39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266700" y="19558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reen-blonde-S.png" id="846" name="Google Shape;846;p39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101600" y="22352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coach-S.png" id="847" name="Google Shape;847;p39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749300" y="22352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reen-guy-S.png" id="848" name="Google Shape;848;p39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419100" y="2247900"/>
                  <a:ext cx="508000" cy="4163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49" name="Google Shape;849;p39"/>
              <p:cNvGrpSpPr/>
              <p:nvPr/>
            </p:nvGrpSpPr>
            <p:grpSpPr>
              <a:xfrm>
                <a:off x="1485900" y="0"/>
                <a:ext cx="1371600" cy="2832100"/>
                <a:chOff x="0" y="0"/>
                <a:chExt cx="1371600" cy="2832100"/>
              </a:xfrm>
            </p:grpSpPr>
            <p:sp>
              <p:nvSpPr>
                <p:cNvPr id="850" name="Google Shape;850;p39"/>
                <p:cNvSpPr/>
                <p:nvPr/>
              </p:nvSpPr>
              <p:spPr>
                <a:xfrm>
                  <a:off x="0" y="0"/>
                  <a:ext cx="1371600" cy="1295400"/>
                </a:xfrm>
                <a:prstGeom prst="roundRect">
                  <a:avLst>
                    <a:gd fmla="val 14706" name="adj"/>
                  </a:avLst>
                </a:prstGeom>
                <a:solidFill>
                  <a:srgbClr val="FFFFFF"/>
                </a:solidFill>
                <a:ln cap="flat" cmpd="sng" w="25400">
                  <a:solidFill>
                    <a:srgbClr val="10612B"/>
                  </a:solidFill>
                  <a:prstDash val="solid"/>
                  <a:miter lim="400000"/>
                  <a:headEnd len="sm" w="sm" type="none"/>
                  <a:tailEnd len="sm" w="sm" type="none"/>
                </a:ln>
                <a:effectLst>
                  <a:outerShdw blurRad="114300" rotWithShape="0" dir="2700000" dist="635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BF3FF"/>
                    </a:buClr>
                    <a:buSzPts val="3000"/>
                    <a:buFont typeface="Arial"/>
                    <a:buNone/>
                  </a:pPr>
                  <a:r>
                    <a:t/>
                  </a:r>
                  <a:endParaRPr b="1" i="0" sz="3000" u="none" cap="none" strike="noStrike">
                    <a:solidFill>
                      <a:srgbClr val="EBF3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39"/>
                <p:cNvSpPr/>
                <p:nvPr/>
              </p:nvSpPr>
              <p:spPr>
                <a:xfrm>
                  <a:off x="0" y="1536700"/>
                  <a:ext cx="1371600" cy="1295400"/>
                </a:xfrm>
                <a:prstGeom prst="roundRect">
                  <a:avLst>
                    <a:gd fmla="val 14706" name="adj"/>
                  </a:avLst>
                </a:prstGeom>
                <a:solidFill>
                  <a:srgbClr val="FFFFFF"/>
                </a:solidFill>
                <a:ln cap="flat" cmpd="sng" w="25400">
                  <a:solidFill>
                    <a:srgbClr val="10612B"/>
                  </a:solidFill>
                  <a:prstDash val="solid"/>
                  <a:miter lim="400000"/>
                  <a:headEnd len="sm" w="sm" type="none"/>
                  <a:tailEnd len="sm" w="sm" type="none"/>
                </a:ln>
                <a:effectLst>
                  <a:outerShdw blurRad="114300" rotWithShape="0" dir="2700000" dist="63500">
                    <a:srgbClr val="000000">
                      <a:alpha val="29803"/>
                    </a:srgbClr>
                  </a:outerShdw>
                </a:effectLst>
              </p:spPr>
              <p:txBody>
                <a:bodyPr anchorCtr="0" anchor="ctr" bIns="38100" lIns="38100" spcFirstLastPara="1" rIns="38100" wrap="square" tIns="381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EBF3FF"/>
                    </a:buClr>
                    <a:buSzPts val="3000"/>
                    <a:buFont typeface="Arial"/>
                    <a:buNone/>
                  </a:pPr>
                  <a:r>
                    <a:t/>
                  </a:r>
                  <a:endParaRPr b="1" i="0" sz="3000" u="none" cap="none" strike="noStrike">
                    <a:solidFill>
                      <a:srgbClr val="EBF3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52" name="Google Shape;852;p39"/>
                <p:cNvGrpSpPr/>
                <p:nvPr/>
              </p:nvGrpSpPr>
              <p:grpSpPr>
                <a:xfrm>
                  <a:off x="101600" y="241300"/>
                  <a:ext cx="1155700" cy="809679"/>
                  <a:chOff x="0" y="0"/>
                  <a:chExt cx="1155700" cy="809678"/>
                </a:xfrm>
              </p:grpSpPr>
              <p:pic>
                <p:nvPicPr>
                  <p:cNvPr descr="hacker-dude-S.png" id="853" name="Google Shape;853;p39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495300" y="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green-brunette-S.png" id="854" name="Google Shape;854;p39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 b="0" l="0" r="0" t="0"/>
                  <a:stretch/>
                </p:blipFill>
                <p:spPr>
                  <a:xfrm>
                    <a:off x="165100" y="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green-blonde-S.png" id="855" name="Google Shape;855;p39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 b="0" l="0" r="0" t="0"/>
                  <a:stretch/>
                </p:blipFill>
                <p:spPr>
                  <a:xfrm>
                    <a:off x="0" y="3683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coach-S.png" id="856" name="Google Shape;856;p39"/>
                  <p:cNvPicPr preferRelativeResize="0"/>
                  <p:nvPr/>
                </p:nvPicPr>
                <p:blipFill rotWithShape="1">
                  <a:blip r:embed="rId6">
                    <a:alphaModFix/>
                  </a:blip>
                  <a:srcRect b="0" l="0" r="0" t="0"/>
                  <a:stretch/>
                </p:blipFill>
                <p:spPr>
                  <a:xfrm>
                    <a:off x="647700" y="368300"/>
                    <a:ext cx="508000" cy="4413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green-guy-S.png" id="857" name="Google Shape;857;p39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317500" y="381000"/>
                    <a:ext cx="508000" cy="4163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descr="hacker-dude-S.png" id="858" name="Google Shape;858;p39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101600" y="16891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reen-guy-S.png" id="859" name="Google Shape;859;p39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749300" y="1701800"/>
                  <a:ext cx="508000" cy="4163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reen-guy-S.png" id="860" name="Google Shape;860;p39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419100" y="1701800"/>
                  <a:ext cx="508000" cy="4163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hacker-dude-S.png" id="861" name="Google Shape;861;p39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596900" y="19558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reen-brunette-S.png" id="862" name="Google Shape;862;p39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266700" y="19558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reen-blonde-S.png" id="863" name="Google Shape;863;p39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101600" y="22352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coach-S.png" id="864" name="Google Shape;864;p39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749300" y="22352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reen-guy-S.png" id="865" name="Google Shape;865;p39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419100" y="2247900"/>
                  <a:ext cx="508000" cy="4163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866" name="Google Shape;866;p39"/>
          <p:cNvGrpSpPr/>
          <p:nvPr/>
        </p:nvGrpSpPr>
        <p:grpSpPr>
          <a:xfrm>
            <a:off x="4025900" y="1422400"/>
            <a:ext cx="2019300" cy="914400"/>
            <a:chOff x="0" y="0"/>
            <a:chExt cx="2019300" cy="914400"/>
          </a:xfrm>
        </p:grpSpPr>
        <p:sp>
          <p:nvSpPr>
            <p:cNvPr id="867" name="Google Shape;867;p39"/>
            <p:cNvSpPr/>
            <p:nvPr/>
          </p:nvSpPr>
          <p:spPr>
            <a:xfrm>
              <a:off x="0" y="0"/>
              <a:ext cx="2019300" cy="914400"/>
            </a:xfrm>
            <a:prstGeom prst="roundRect">
              <a:avLst>
                <a:gd fmla="val 20833" name="adj"/>
              </a:avLst>
            </a:prstGeom>
            <a:solidFill>
              <a:srgbClr val="FFFFFF"/>
            </a:solidFill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Gill Sans"/>
                <a:buNone/>
              </a:pPr>
              <a:r>
                <a:t/>
              </a:r>
              <a:endParaRPr b="0" i="0" sz="3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868" name="Google Shape;868;p39"/>
            <p:cNvGrpSpPr/>
            <p:nvPr/>
          </p:nvGrpSpPr>
          <p:grpSpPr>
            <a:xfrm>
              <a:off x="165100" y="228600"/>
              <a:ext cx="1701800" cy="441379"/>
              <a:chOff x="0" y="0"/>
              <a:chExt cx="1701800" cy="441378"/>
            </a:xfrm>
          </p:grpSpPr>
          <p:pic>
            <p:nvPicPr>
              <p:cNvPr descr="green-brunette-S.png" id="869" name="Google Shape;869;p39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1193800" y="0"/>
                <a:ext cx="508000" cy="4413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red-guy-S.png" id="870" name="Google Shape;870;p3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596900" y="12700"/>
                <a:ext cx="508000" cy="4163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blue-blonde-S.png" id="871" name="Google Shape;871;p3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0" y="0"/>
                <a:ext cx="508000" cy="4413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72" name="Google Shape;872;p39"/>
          <p:cNvGrpSpPr/>
          <p:nvPr/>
        </p:nvGrpSpPr>
        <p:grpSpPr>
          <a:xfrm>
            <a:off x="1143000" y="2717800"/>
            <a:ext cx="7785100" cy="1130300"/>
            <a:chOff x="0" y="0"/>
            <a:chExt cx="7785100" cy="1130300"/>
          </a:xfrm>
        </p:grpSpPr>
        <p:grpSp>
          <p:nvGrpSpPr>
            <p:cNvPr id="873" name="Google Shape;873;p39"/>
            <p:cNvGrpSpPr/>
            <p:nvPr/>
          </p:nvGrpSpPr>
          <p:grpSpPr>
            <a:xfrm>
              <a:off x="0" y="0"/>
              <a:ext cx="1384300" cy="1130300"/>
              <a:chOff x="0" y="0"/>
              <a:chExt cx="1384300" cy="1130300"/>
            </a:xfrm>
          </p:grpSpPr>
          <p:sp>
            <p:nvSpPr>
              <p:cNvPr id="874" name="Google Shape;874;p39"/>
              <p:cNvSpPr/>
              <p:nvPr/>
            </p:nvSpPr>
            <p:spPr>
              <a:xfrm>
                <a:off x="0" y="0"/>
                <a:ext cx="1384300" cy="1130300"/>
              </a:xfrm>
              <a:prstGeom prst="roundRect">
                <a:avLst>
                  <a:gd fmla="val 16854" name="adj"/>
                </a:avLst>
              </a:prstGeom>
              <a:solidFill>
                <a:srgbClr val="FFFFFF"/>
              </a:solidFill>
              <a:ln cap="flat" cmpd="sng" w="25400">
                <a:solidFill>
                  <a:srgbClr val="005192"/>
                </a:solidFill>
                <a:prstDash val="solid"/>
                <a:miter lim="400000"/>
                <a:headEnd len="sm" w="sm" type="none"/>
                <a:tailEnd len="sm" w="sm" type="none"/>
              </a:ln>
              <a:effectLst>
                <a:outerShdw blurRad="114300" rotWithShape="0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BF3FF"/>
                  </a:buClr>
                  <a:buSzPts val="3000"/>
                  <a:buFont typeface="Arial"/>
                  <a:buNone/>
                </a:pPr>
                <a:r>
                  <a:t/>
                </a:r>
                <a:endParaRPr b="1" i="0" sz="3000" u="none" cap="none" strike="noStrike">
                  <a:solidFill>
                    <a:srgbClr val="EBF3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75" name="Google Shape;875;p39"/>
              <p:cNvGrpSpPr/>
              <p:nvPr/>
            </p:nvGrpSpPr>
            <p:grpSpPr>
              <a:xfrm>
                <a:off x="152400" y="101600"/>
                <a:ext cx="1092200" cy="923979"/>
                <a:chOff x="0" y="0"/>
                <a:chExt cx="1092200" cy="923978"/>
              </a:xfrm>
            </p:grpSpPr>
            <p:pic>
              <p:nvPicPr>
                <p:cNvPr descr="hacker-dude-S.png" id="876" name="Google Shape;876;p39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584200" y="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hacker-dude-S.png" id="877" name="Google Shape;877;p39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0" y="4826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blue-guy-S.png" id="878" name="Google Shape;878;p3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584200" y="495300"/>
                  <a:ext cx="508000" cy="4163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blue-blonde-S.png" id="879" name="Google Shape;879;p39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880" name="Google Shape;880;p39"/>
            <p:cNvGrpSpPr/>
            <p:nvPr/>
          </p:nvGrpSpPr>
          <p:grpSpPr>
            <a:xfrm>
              <a:off x="3200400" y="0"/>
              <a:ext cx="1384300" cy="1130300"/>
              <a:chOff x="0" y="0"/>
              <a:chExt cx="1384300" cy="1130300"/>
            </a:xfrm>
          </p:grpSpPr>
          <p:sp>
            <p:nvSpPr>
              <p:cNvPr id="881" name="Google Shape;881;p39"/>
              <p:cNvSpPr/>
              <p:nvPr/>
            </p:nvSpPr>
            <p:spPr>
              <a:xfrm>
                <a:off x="0" y="0"/>
                <a:ext cx="1384300" cy="1130300"/>
              </a:xfrm>
              <a:prstGeom prst="roundRect">
                <a:avLst>
                  <a:gd fmla="val 16854" name="adj"/>
                </a:avLst>
              </a:prstGeom>
              <a:solidFill>
                <a:srgbClr val="FFFFFF"/>
              </a:solidFill>
              <a:ln cap="flat" cmpd="sng" w="25400">
                <a:solidFill>
                  <a:srgbClr val="921100"/>
                </a:solidFill>
                <a:prstDash val="solid"/>
                <a:miter lim="400000"/>
                <a:headEnd len="sm" w="sm" type="none"/>
                <a:tailEnd len="sm" w="sm" type="none"/>
              </a:ln>
              <a:effectLst>
                <a:outerShdw blurRad="114300" rotWithShape="0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BF3FF"/>
                  </a:buClr>
                  <a:buSzPts val="3000"/>
                  <a:buFont typeface="Arial"/>
                  <a:buNone/>
                </a:pPr>
                <a:r>
                  <a:t/>
                </a:r>
                <a:endParaRPr b="1" i="0" sz="3000" u="none" cap="none" strike="noStrike">
                  <a:solidFill>
                    <a:srgbClr val="EBF3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82" name="Google Shape;882;p39"/>
              <p:cNvGrpSpPr/>
              <p:nvPr/>
            </p:nvGrpSpPr>
            <p:grpSpPr>
              <a:xfrm>
                <a:off x="190500" y="127000"/>
                <a:ext cx="1003300" cy="911279"/>
                <a:chOff x="0" y="0"/>
                <a:chExt cx="1003300" cy="911278"/>
              </a:xfrm>
            </p:grpSpPr>
            <p:pic>
              <p:nvPicPr>
                <p:cNvPr descr="red-guy-S.png" id="883" name="Google Shape;883;p39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508000" cy="4163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red-blonde-S.png" id="884" name="Google Shape;884;p39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495300" y="2159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red-brunette-S.png" id="885" name="Google Shape;885;p39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0" y="4699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886" name="Google Shape;886;p39"/>
            <p:cNvGrpSpPr/>
            <p:nvPr/>
          </p:nvGrpSpPr>
          <p:grpSpPr>
            <a:xfrm>
              <a:off x="6400800" y="0"/>
              <a:ext cx="1384300" cy="1130300"/>
              <a:chOff x="0" y="0"/>
              <a:chExt cx="1384300" cy="1130300"/>
            </a:xfrm>
          </p:grpSpPr>
          <p:sp>
            <p:nvSpPr>
              <p:cNvPr id="887" name="Google Shape;887;p39"/>
              <p:cNvSpPr/>
              <p:nvPr/>
            </p:nvSpPr>
            <p:spPr>
              <a:xfrm>
                <a:off x="0" y="0"/>
                <a:ext cx="1384300" cy="1130300"/>
              </a:xfrm>
              <a:prstGeom prst="roundRect">
                <a:avLst>
                  <a:gd fmla="val 16854" name="adj"/>
                </a:avLst>
              </a:prstGeom>
              <a:solidFill>
                <a:srgbClr val="FFFFFF"/>
              </a:solidFill>
              <a:ln cap="flat" cmpd="sng" w="25400">
                <a:solidFill>
                  <a:srgbClr val="10612B"/>
                </a:solidFill>
                <a:prstDash val="solid"/>
                <a:miter lim="400000"/>
                <a:headEnd len="sm" w="sm" type="none"/>
                <a:tailEnd len="sm" w="sm" type="none"/>
              </a:ln>
              <a:effectLst>
                <a:outerShdw blurRad="114300" rotWithShape="0" dir="2700000" dist="635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38100" lIns="38100" spcFirstLastPara="1" rIns="38100" wrap="square" tIns="381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BF3FF"/>
                  </a:buClr>
                  <a:buSzPts val="3000"/>
                  <a:buFont typeface="Arial"/>
                  <a:buNone/>
                </a:pPr>
                <a:r>
                  <a:t/>
                </a:r>
                <a:endParaRPr b="1" i="0" sz="3000" u="none" cap="none" strike="noStrike">
                  <a:solidFill>
                    <a:srgbClr val="EBF3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88" name="Google Shape;888;p39"/>
              <p:cNvGrpSpPr/>
              <p:nvPr/>
            </p:nvGrpSpPr>
            <p:grpSpPr>
              <a:xfrm>
                <a:off x="114300" y="50800"/>
                <a:ext cx="1155700" cy="1038279"/>
                <a:chOff x="0" y="0"/>
                <a:chExt cx="1155700" cy="1038278"/>
              </a:xfrm>
            </p:grpSpPr>
            <p:pic>
              <p:nvPicPr>
                <p:cNvPr descr="green-guy-S.png" id="889" name="Google Shape;889;p39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647700" y="12700"/>
                  <a:ext cx="508000" cy="4163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reen-brunette-S.png" id="890" name="Google Shape;890;p39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green-blonde-S.png" id="891" name="Google Shape;891;p39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0" l="0" r="0" t="0"/>
                <a:stretch/>
              </p:blipFill>
              <p:spPr>
                <a:xfrm>
                  <a:off x="0" y="5969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hacker-dude-S.png" id="892" name="Google Shape;892;p39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647700" y="596900"/>
                  <a:ext cx="508000" cy="44137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  <p:transition spd="med" p14:dur="10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4"/>
          <p:cNvGrpSpPr/>
          <p:nvPr/>
        </p:nvGrpSpPr>
        <p:grpSpPr>
          <a:xfrm>
            <a:off x="330200" y="660400"/>
            <a:ext cx="9410700" cy="6070600"/>
            <a:chOff x="0" y="0"/>
            <a:chExt cx="9410700" cy="6070600"/>
          </a:xfrm>
        </p:grpSpPr>
        <p:sp>
          <p:nvSpPr>
            <p:cNvPr id="78" name="Google Shape;78;p4"/>
            <p:cNvSpPr/>
            <p:nvPr/>
          </p:nvSpPr>
          <p:spPr>
            <a:xfrm>
              <a:off x="12700" y="25400"/>
              <a:ext cx="9398000" cy="6045200"/>
            </a:xfrm>
            <a:prstGeom prst="roundRect">
              <a:avLst>
                <a:gd fmla="val 5042" name="adj"/>
              </a:avLst>
            </a:prstGeom>
            <a:solidFill>
              <a:srgbClr val="F4F4F4"/>
            </a:solidFill>
            <a:ln cap="flat" cmpd="sng" w="50800">
              <a:solidFill>
                <a:srgbClr val="9211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F3FF"/>
                </a:buClr>
                <a:buSzPts val="3000"/>
                <a:buFont typeface="Arial"/>
                <a:buNone/>
              </a:pPr>
              <a:r>
                <a:t/>
              </a:r>
              <a:endParaRPr b="1" i="0" sz="3000" u="none" cap="none" strike="noStrike">
                <a:solidFill>
                  <a:srgbClr val="EBF3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 txBox="1"/>
            <p:nvPr/>
          </p:nvSpPr>
          <p:spPr>
            <a:xfrm>
              <a:off x="254297" y="1015999"/>
              <a:ext cx="8915400" cy="469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-304800" lvl="0" marL="355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Nanum Gothic Coding"/>
                <a:buChar char="•"/>
              </a:pPr>
              <a:r>
                <a:rPr i="0" lang="en-US" sz="27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스크럼은 최단 시간에 최고의 비즈니스 가치를 제공하는 데 집중할 수 있는 애자일 프로세스입니다.</a:t>
              </a:r>
              <a:endParaRPr sz="27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304800" lvl="0" marL="355600" marR="0" rtl="0" algn="l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Nanum Gothic Coding"/>
                <a:buChar char="•"/>
              </a:pPr>
              <a:r>
                <a:rPr i="0" lang="en-US" sz="27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실제 작동하는 소프트웨어를 빠르고 반복적으로 검사할 수 있습니다(2주에서 한 달에 한 번).</a:t>
              </a:r>
              <a:endParaRPr sz="27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304800" lvl="0" marL="355600" marR="0" rtl="0" algn="l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Nanum Gothic Coding"/>
                <a:buChar char="•"/>
              </a:pPr>
              <a:r>
                <a:rPr i="0" lang="en-US" sz="27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비즈니스</a:t>
              </a:r>
              <a:r>
                <a:rPr lang="en-US" sz="2700"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의</a:t>
              </a:r>
              <a:r>
                <a:rPr i="0" lang="en-US" sz="27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 우선 순위를 설정합니다. 팀은 가장 높은 우선 순위 기능을 제공하는 가장 좋은 방법을 결정하기 위해 자체 구성합니다.</a:t>
              </a:r>
              <a:endParaRPr sz="27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  <a:p>
              <a:pPr indent="-304800" lvl="0" marL="355600" marR="0" rtl="0" algn="l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Nanum Gothic Coding"/>
                <a:buChar char="•"/>
              </a:pPr>
              <a:r>
                <a:rPr i="0" lang="en-US" sz="27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2주에서 한 달에 한 번씩 누구나 실제 작동하는 소프트웨어를 보고 그대로 릴리스할지 아니면 다른 스프린트를 위해 계속 개선할지 결정할 수 있습니다.</a:t>
              </a:r>
              <a:endParaRPr sz="27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82600" y="38100"/>
              <a:ext cx="4140200" cy="736600"/>
            </a:xfrm>
            <a:prstGeom prst="rect">
              <a:avLst/>
            </a:prstGeom>
            <a:solidFill>
              <a:srgbClr val="92110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 rot="10800000">
              <a:off x="4584700" y="3175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92110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0" y="12700"/>
              <a:ext cx="495300" cy="457200"/>
            </a:xfrm>
            <a:custGeom>
              <a:rect b="b" l="l" r="r" t="t"/>
              <a:pathLst>
                <a:path extrusionOk="0" h="21600" w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92110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0" y="457200"/>
              <a:ext cx="584200" cy="317500"/>
            </a:xfrm>
            <a:prstGeom prst="rect">
              <a:avLst/>
            </a:prstGeom>
            <a:solidFill>
              <a:srgbClr val="92110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4495800" y="0"/>
              <a:ext cx="584200" cy="330200"/>
            </a:xfrm>
            <a:prstGeom prst="rect">
              <a:avLst/>
            </a:prstGeom>
            <a:solidFill>
              <a:srgbClr val="92110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ill Sans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5" name="Google Shape;85;p4"/>
            <p:cNvSpPr txBox="1"/>
            <p:nvPr/>
          </p:nvSpPr>
          <p:spPr>
            <a:xfrm>
              <a:off x="317983" y="38100"/>
              <a:ext cx="43560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spAutoFit/>
            </a:bodyPr>
            <a:lstStyle/>
            <a:p>
              <a:pPr indent="0" lvl="0" marL="0" marR="0" rtl="0" algn="l">
                <a:lnSpc>
                  <a:spcPct val="119512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100"/>
                <a:buFont typeface="Arial"/>
                <a:buNone/>
              </a:pPr>
              <a:r>
                <a:rPr i="0" lang="en-US" sz="4100" u="none" cap="none" strike="noStrike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100단어로 스크럼</a:t>
              </a:r>
              <a:endParaRPr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40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/>
              <a:t>다음에 참고할 곳</a:t>
            </a:r>
            <a:endParaRPr/>
          </a:p>
        </p:txBody>
      </p:sp>
      <p:sp>
        <p:nvSpPr>
          <p:cNvPr id="898" name="Google Shape;898;p40"/>
          <p:cNvSpPr txBox="1"/>
          <p:nvPr>
            <p:ph idx="1" type="body"/>
          </p:nvPr>
        </p:nvSpPr>
        <p:spPr>
          <a:xfrm>
            <a:off x="342900" y="1600200"/>
            <a:ext cx="94615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82763" lvl="0" marL="6367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50"/>
              <a:buFont typeface="Gill Sans"/>
              <a:buChar char="•"/>
            </a:pPr>
            <a:r>
              <a:rPr lang="en-US" sz="3100" u="sng">
                <a:solidFill>
                  <a:schemeClr val="hlink"/>
                </a:solidFill>
                <a:hlinkClick r:id="rId3"/>
              </a:rPr>
              <a:t>www.mountaingoatsoftware.com/scrum</a:t>
            </a:r>
            <a:endParaRPr sz="3100"/>
          </a:p>
          <a:p>
            <a:pPr indent="-382763" lvl="0" marL="636763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4650"/>
              <a:buFont typeface="Gill Sans"/>
              <a:buChar char="•"/>
            </a:pPr>
            <a:r>
              <a:rPr lang="en-US" sz="3100" u="sng">
                <a:solidFill>
                  <a:schemeClr val="hlink"/>
                </a:solidFill>
                <a:hlinkClick r:id="rId4"/>
              </a:rPr>
              <a:t>www.ScrumFoundations.com</a:t>
            </a:r>
            <a:r>
              <a:rPr lang="en-US" sz="3100"/>
              <a:t> </a:t>
            </a:r>
            <a:endParaRPr sz="3100"/>
          </a:p>
          <a:p>
            <a:pPr indent="-444500" lvl="0" marL="6985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5400"/>
              <a:buFont typeface="Gill Sans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www.mountaingoatsoftware.com/agile</a:t>
            </a:r>
            <a:endParaRPr sz="3100"/>
          </a:p>
          <a:p>
            <a:pPr indent="-382763" lvl="0" marL="636763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4650"/>
              <a:buFont typeface="Gill Sans"/>
              <a:buChar char="•"/>
            </a:pPr>
            <a:r>
              <a:rPr lang="en-US" sz="3100" u="sng">
                <a:solidFill>
                  <a:schemeClr val="hlink"/>
                </a:solidFill>
                <a:hlinkClick r:id="rId6"/>
              </a:rPr>
              <a:t>scrumdevelopment@yahoogroups.com</a:t>
            </a:r>
            <a:endParaRPr/>
          </a:p>
        </p:txBody>
      </p:sp>
    </p:spTree>
  </p:cSld>
  <p:clrMapOvr>
    <a:masterClrMapping/>
  </p:clrMapOvr>
  <p:transition spd="med" p14:dur="1000"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1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Arial"/>
              <a:buNone/>
            </a:pPr>
            <a:r>
              <a:rPr lang="en-US"/>
              <a:t>스크럼 책 목록</a:t>
            </a:r>
            <a:endParaRPr/>
          </a:p>
        </p:txBody>
      </p:sp>
      <p:sp>
        <p:nvSpPr>
          <p:cNvPr id="904" name="Google Shape;904;p41"/>
          <p:cNvSpPr txBox="1"/>
          <p:nvPr>
            <p:ph idx="1" type="body"/>
          </p:nvPr>
        </p:nvSpPr>
        <p:spPr>
          <a:xfrm>
            <a:off x="342900" y="1600200"/>
            <a:ext cx="9461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4445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•"/>
            </a:pPr>
            <a:r>
              <a:rPr i="1" lang="en-US" sz="2100"/>
              <a:t>Agile Estimating and Planning</a:t>
            </a:r>
            <a:r>
              <a:rPr lang="en-US" sz="900"/>
              <a:t> by Mike Cohn</a:t>
            </a:r>
            <a:endParaRPr sz="2100"/>
          </a:p>
          <a:p>
            <a:pPr indent="-4445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•"/>
            </a:pPr>
            <a:r>
              <a:rPr i="1" lang="en-US" sz="2100"/>
              <a:t>Agile </a:t>
            </a:r>
            <a:r>
              <a:rPr i="1" lang="en-US" sz="2100"/>
              <a:t>프로덕트</a:t>
            </a:r>
            <a:r>
              <a:rPr i="1" lang="en-US" sz="2100"/>
              <a:t> Management: Creating </a:t>
            </a:r>
            <a:r>
              <a:rPr i="1" lang="en-US" sz="2100"/>
              <a:t>프로덕트</a:t>
            </a:r>
            <a:r>
              <a:rPr i="1" lang="en-US" sz="2100"/>
              <a:t>s that Customers Love</a:t>
            </a:r>
            <a:r>
              <a:rPr lang="en-US" sz="900"/>
              <a:t> by Roman Pichler</a:t>
            </a:r>
            <a:endParaRPr sz="2100"/>
          </a:p>
          <a:p>
            <a:pPr indent="-4445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•"/>
            </a:pPr>
            <a:r>
              <a:rPr i="1" lang="en-US" sz="2100"/>
              <a:t>Agile Project Management</a:t>
            </a:r>
            <a:r>
              <a:rPr lang="en-US" sz="900"/>
              <a:t> </a:t>
            </a:r>
            <a:r>
              <a:rPr i="1" lang="en-US" sz="2100"/>
              <a:t>with Scrum </a:t>
            </a:r>
            <a:r>
              <a:rPr lang="en-US" sz="900"/>
              <a:t>by Ken Schwaber</a:t>
            </a:r>
            <a:endParaRPr sz="2100"/>
          </a:p>
          <a:p>
            <a:pPr indent="-4445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•"/>
            </a:pPr>
            <a:r>
              <a:rPr i="1" lang="en-US" sz="2100"/>
              <a:t>Agile Software Development Ecosystems</a:t>
            </a:r>
            <a:r>
              <a:rPr lang="en-US" sz="900"/>
              <a:t> by Jim Highsmith</a:t>
            </a:r>
            <a:endParaRPr sz="2100"/>
          </a:p>
          <a:p>
            <a:pPr indent="-4445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•"/>
            </a:pPr>
            <a:r>
              <a:rPr i="1" lang="en-US" sz="2100"/>
              <a:t>Essential Scrum: A Practical Guide to the Most Popular Agile Process </a:t>
            </a:r>
            <a:r>
              <a:rPr lang="en-US" sz="900"/>
              <a:t>by Kenneth Rubin</a:t>
            </a:r>
            <a:endParaRPr sz="2100"/>
          </a:p>
          <a:p>
            <a:pPr indent="-4445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•"/>
            </a:pPr>
            <a:r>
              <a:rPr i="1" lang="en-US" sz="2100"/>
              <a:t>Scrum and XP from the Trenches</a:t>
            </a:r>
            <a:r>
              <a:rPr lang="en-US" sz="900"/>
              <a:t> by Henrik Kniberg</a:t>
            </a:r>
            <a:endParaRPr sz="2100"/>
          </a:p>
          <a:p>
            <a:pPr indent="-4445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•"/>
            </a:pPr>
            <a:r>
              <a:rPr i="1" lang="en-US" sz="2100"/>
              <a:t>Succeeding with Agile: Software Development using Scrum</a:t>
            </a:r>
            <a:r>
              <a:rPr lang="en-US" sz="900"/>
              <a:t> by Mike Cohn</a:t>
            </a:r>
            <a:endParaRPr sz="2100"/>
          </a:p>
          <a:p>
            <a:pPr indent="-4445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•"/>
            </a:pPr>
            <a:r>
              <a:rPr i="1" lang="en-US" sz="2100"/>
              <a:t>The Scrum Guide</a:t>
            </a:r>
            <a:r>
              <a:rPr lang="en-US" sz="900"/>
              <a:t> at www.ScrumGuides.org</a:t>
            </a:r>
            <a:endParaRPr sz="2100"/>
          </a:p>
          <a:p>
            <a:pPr indent="-444500" lvl="0" marL="698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•"/>
            </a:pPr>
            <a:r>
              <a:rPr i="1" lang="en-US" sz="2100"/>
              <a:t>User Stories Applied for Agile Software Development</a:t>
            </a:r>
            <a:r>
              <a:rPr lang="en-US" sz="900"/>
              <a:t> by Mike Cohn</a:t>
            </a:r>
            <a:endParaRPr sz="2100"/>
          </a:p>
        </p:txBody>
      </p:sp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2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 sz="6400"/>
              <a:t>저작권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910" name="Google Shape;910;p42"/>
          <p:cNvSpPr txBox="1"/>
          <p:nvPr>
            <p:ph idx="1" type="body"/>
          </p:nvPr>
        </p:nvSpPr>
        <p:spPr>
          <a:xfrm>
            <a:off x="342900" y="1600200"/>
            <a:ext cx="94615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2540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ill Sans"/>
              <a:buNone/>
            </a:pPr>
            <a:r>
              <a:rPr lang="en-US" sz="2800"/>
              <a:t>자유롭게</a:t>
            </a:r>
            <a:r>
              <a:rPr lang="en-US" sz="2800"/>
              <a:t>:</a:t>
            </a:r>
            <a:endParaRPr sz="2800"/>
          </a:p>
          <a:p>
            <a:pPr indent="-333375" lvl="1" marL="9302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•"/>
            </a:pPr>
            <a:r>
              <a:rPr lang="en-US" sz="2400"/>
              <a:t>공유하기 - 저작물을 복사, 배포 및 전송</a:t>
            </a:r>
            <a:endParaRPr sz="2400"/>
          </a:p>
          <a:p>
            <a:pPr indent="-333375" lvl="1" marL="9302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•"/>
            </a:pPr>
            <a:r>
              <a:rPr lang="en-US" sz="2400"/>
              <a:t>Remix가능 - 작업을 적용하기 위해</a:t>
            </a:r>
            <a:endParaRPr sz="2400"/>
          </a:p>
          <a:p>
            <a:pPr indent="2540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ill Sans"/>
              <a:buNone/>
            </a:pPr>
            <a:r>
              <a:rPr lang="en-US" sz="2800"/>
              <a:t>다음 조건에서</a:t>
            </a:r>
            <a:endParaRPr sz="2800"/>
          </a:p>
          <a:p>
            <a:pPr indent="-333375" lvl="1" marL="9302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ill Sans"/>
              <a:buChar char="•"/>
            </a:pPr>
            <a:r>
              <a:rPr lang="en-US" sz="2400"/>
              <a:t>속성. 귀하는 저작자나 라이선스 제공자가 지정한 방식으로 저작물에 대한 속성을 부여해야 합니다(그러나 그들이 귀하 또는 귀하의 저작물 사용을 보증한다는 것을 암시하는 방식은 아님).</a:t>
            </a:r>
            <a:endParaRPr sz="2400"/>
          </a:p>
          <a:p>
            <a:pPr indent="2540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ill Sans"/>
              <a:buNone/>
            </a:pPr>
            <a:r>
              <a:rPr lang="en-US" sz="2800"/>
              <a:t>이 라이선스의 어떠한 내용도 저작자의 저작인격권을 손상시키거나 제한하지 않습니다.</a:t>
            </a:r>
            <a:endParaRPr sz="2800"/>
          </a:p>
          <a:p>
            <a:pPr indent="2540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ill Sans"/>
              <a:buNone/>
            </a:pPr>
            <a:r>
              <a:t/>
            </a:r>
            <a:endParaRPr sz="2800"/>
          </a:p>
          <a:p>
            <a:pPr indent="2540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ill Sans"/>
              <a:buNone/>
            </a:pPr>
            <a:r>
              <a:rPr lang="en-US" sz="2500"/>
              <a:t>자세한 내용은</a:t>
            </a:r>
            <a:endParaRPr sz="2500"/>
          </a:p>
          <a:p>
            <a:pPr indent="2540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ill Sans"/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http://creativecommons.org/licenses/by/3.0/</a:t>
            </a:r>
            <a:endParaRPr/>
          </a:p>
        </p:txBody>
      </p:sp>
      <p:pic>
        <p:nvPicPr>
          <p:cNvPr descr="droppedImage.png" id="911" name="Google Shape;91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8600" y="393700"/>
            <a:ext cx="32131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43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 sz="6400"/>
              <a:t>연락처 정보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pic>
        <p:nvPicPr>
          <p:cNvPr descr="droppedImage.pdf" id="917" name="Google Shape;91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200" y="1498600"/>
            <a:ext cx="4305300" cy="5737964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43"/>
          <p:cNvSpPr/>
          <p:nvPr/>
        </p:nvSpPr>
        <p:spPr>
          <a:xfrm>
            <a:off x="4509503" y="1319798"/>
            <a:ext cx="5549901" cy="31369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114300" rotWithShape="0" dir="3120000" dist="63500">
              <a:srgbClr val="000000">
                <a:alpha val="49803"/>
              </a:srgbClr>
            </a:outerShdw>
          </a:effectLst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ill Sans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by: Mike Cohn</a:t>
            </a:r>
            <a:endParaRPr b="0" i="0" sz="32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ill Sans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mike@mountaingoatsoftware.com</a:t>
            </a:r>
            <a:endParaRPr b="0" i="0" sz="32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ill Sans"/>
              <a:buNone/>
            </a:pPr>
            <a:r>
              <a:rPr b="0" i="0" lang="en-US" sz="3000" u="sng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www.mountaingoatsoftware.com</a:t>
            </a:r>
            <a:endParaRPr b="0" i="0" sz="32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ill Sans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(720) 890-6110</a:t>
            </a:r>
            <a:endParaRPr/>
          </a:p>
        </p:txBody>
      </p:sp>
      <p:pic>
        <p:nvPicPr>
          <p:cNvPr descr="sticky2.png" id="919" name="Google Shape;919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22418" y="4399333"/>
            <a:ext cx="3868190" cy="304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43"/>
          <p:cNvSpPr txBox="1"/>
          <p:nvPr/>
        </p:nvSpPr>
        <p:spPr>
          <a:xfrm rot="-120000">
            <a:off x="5214972" y="4498737"/>
            <a:ext cx="3073401" cy="2578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6C2"/>
              </a:buClr>
              <a:buSzPts val="2600"/>
              <a:buFont typeface="Short Stack"/>
              <a:buNone/>
            </a:pPr>
            <a:r>
              <a:rPr lang="en-US" sz="2600">
                <a:solidFill>
                  <a:srgbClr val="1236C2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이 슬라이드(또는 모든 슬라이드)를 제거할 수 있지만 프레젠테이션의 어딘가에 출처를 표시하세요.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pedImage.pdf" id="90" name="Google Shape;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9300" y="4714778"/>
            <a:ext cx="1841500" cy="223212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89B5"/>
              </a:buClr>
              <a:buSzPts val="6400"/>
              <a:buFont typeface="Arial"/>
              <a:buNone/>
            </a:pPr>
            <a:r>
              <a:rPr lang="en-US">
                <a:latin typeface="Nanum Gothic Coding"/>
                <a:ea typeface="Nanum Gothic Coding"/>
                <a:cs typeface="Nanum Gothic Coding"/>
                <a:sym typeface="Nanum Gothic Coding"/>
              </a:rPr>
              <a:t>스크럼 바이블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pic>
        <p:nvPicPr>
          <p:cNvPr descr="droppedImage.pdf" id="92" name="Google Shape;9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0550" y="2599997"/>
            <a:ext cx="1600200" cy="2397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ppedImage.pdf" id="93" name="Google Shape;9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9972" y="971550"/>
            <a:ext cx="1946178" cy="2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>
                <a:latin typeface="Nanum Gothic Coding"/>
                <a:ea typeface="Nanum Gothic Coding"/>
                <a:cs typeface="Nanum Gothic Coding"/>
                <a:sym typeface="Nanum Gothic Coding"/>
              </a:rPr>
              <a:t>스크럼 사용 회사: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872132" y="1320800"/>
            <a:ext cx="30120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Microsoft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Yahoo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Google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Electronic Arts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IBM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Lockheed Martin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Philips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Siemens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Nokia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Capital One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BBC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Intuit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5050432" y="1320800"/>
            <a:ext cx="45312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Nielsen Media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First American Real Estate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BMC Software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Ipswitch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John Deere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Lexis Nexis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Sabre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Salesforce.com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Time Warner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Turner Broadcasting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16510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anum Gothic Coding"/>
              <a:buChar char="•"/>
            </a:pPr>
            <a:r>
              <a:rPr i="0" lang="en-US" sz="2600" u="none" cap="none" strike="noStrike">
                <a:solidFill>
                  <a:srgbClr val="000000"/>
                </a:solidFill>
                <a:latin typeface="Nanum Gothic Coding"/>
                <a:ea typeface="Nanum Gothic Coding"/>
                <a:cs typeface="Nanum Gothic Coding"/>
                <a:sym typeface="Nanum Gothic Coding"/>
              </a:rPr>
              <a:t>Oce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/>
              <a:t>스크</a:t>
            </a:r>
            <a:r>
              <a:rPr lang="en-US"/>
              <a:t>럼 사용 영역:</a:t>
            </a:r>
            <a:endParaRPr/>
          </a:p>
        </p:txBody>
      </p:sp>
      <p:sp>
        <p:nvSpPr>
          <p:cNvPr id="106" name="Google Shape;106;p7"/>
          <p:cNvSpPr txBox="1"/>
          <p:nvPr>
            <p:ph idx="1" type="body"/>
          </p:nvPr>
        </p:nvSpPr>
        <p:spPr>
          <a:xfrm>
            <a:off x="342900" y="1600200"/>
            <a:ext cx="4724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32832" lvl="0" marL="550332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Gill Sans"/>
              <a:buChar char="•"/>
            </a:pPr>
            <a:r>
              <a:rPr lang="en-US" sz="2600"/>
              <a:t>상용 소프트웨어</a:t>
            </a:r>
            <a:endParaRPr sz="2600"/>
          </a:p>
          <a:p>
            <a:pPr indent="-232832" lvl="0" marL="550332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Gill Sans"/>
              <a:buChar char="•"/>
            </a:pPr>
            <a:r>
              <a:rPr lang="en-US" sz="2600"/>
              <a:t>자체 개발</a:t>
            </a:r>
            <a:endParaRPr sz="2600"/>
          </a:p>
          <a:p>
            <a:pPr indent="-232832" lvl="0" marL="550332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Gill Sans"/>
              <a:buChar char="•"/>
            </a:pPr>
            <a:r>
              <a:rPr lang="en-US" sz="2600"/>
              <a:t>계약 개발</a:t>
            </a:r>
            <a:endParaRPr sz="2600"/>
          </a:p>
          <a:p>
            <a:pPr indent="-232832" lvl="0" marL="550332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Gill Sans"/>
              <a:buChar char="•"/>
            </a:pPr>
            <a:r>
              <a:rPr lang="en-US" sz="2600"/>
              <a:t>고정 가격 프로젝트</a:t>
            </a:r>
            <a:endParaRPr sz="2600"/>
          </a:p>
          <a:p>
            <a:pPr indent="-232832" lvl="0" marL="550332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Gill Sans"/>
              <a:buChar char="•"/>
            </a:pPr>
            <a:r>
              <a:rPr lang="en-US" sz="2600"/>
              <a:t>금융 애플리케이션</a:t>
            </a:r>
            <a:endParaRPr sz="2600"/>
          </a:p>
          <a:p>
            <a:pPr indent="-232832" lvl="0" marL="550332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Gill Sans"/>
              <a:buChar char="•"/>
            </a:pPr>
            <a:r>
              <a:rPr lang="en-US" sz="2600"/>
              <a:t>ISO 9001 인증 애플리케이션</a:t>
            </a:r>
            <a:endParaRPr sz="2600"/>
          </a:p>
          <a:p>
            <a:pPr indent="-232832" lvl="0" marL="550332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Gill Sans"/>
              <a:buChar char="•"/>
            </a:pPr>
            <a:r>
              <a:rPr lang="en-US" sz="2600"/>
              <a:t>임베디드 시스템</a:t>
            </a:r>
            <a:endParaRPr sz="2600"/>
          </a:p>
          <a:p>
            <a:pPr indent="-232832" lvl="0" marL="550332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Gill Sans"/>
              <a:buChar char="•"/>
            </a:pPr>
            <a:r>
              <a:rPr lang="en-US" sz="2600"/>
              <a:t>99.999% 가동 시간 요구 사항이 있는 24x7 시스템</a:t>
            </a:r>
            <a:endParaRPr sz="2600"/>
          </a:p>
          <a:p>
            <a:pPr indent="-232832" lvl="0" marL="550332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Gill Sans"/>
              <a:buChar char="•"/>
            </a:pPr>
            <a:r>
              <a:rPr lang="en-US" sz="2600"/>
              <a:t>합동 타격 전투기</a:t>
            </a:r>
            <a:endParaRPr sz="2600"/>
          </a:p>
        </p:txBody>
      </p:sp>
      <p:sp>
        <p:nvSpPr>
          <p:cNvPr id="107" name="Google Shape;107;p7"/>
          <p:cNvSpPr txBox="1"/>
          <p:nvPr/>
        </p:nvSpPr>
        <p:spPr>
          <a:xfrm>
            <a:off x="5067300" y="1600200"/>
            <a:ext cx="45593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232832" lvl="0" marL="296332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Nanum Gothic Coding"/>
              <a:buChar char="•"/>
            </a:pPr>
            <a:r>
              <a:rPr lang="en-US" sz="2600">
                <a:latin typeface="Nanum Gothic Coding"/>
                <a:ea typeface="Nanum Gothic Coding"/>
                <a:cs typeface="Nanum Gothic Coding"/>
                <a:sym typeface="Nanum Gothic Coding"/>
              </a:rPr>
              <a:t>비디오 게임 개발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232832" lvl="0" marL="296332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Nanum Gothic Coding"/>
              <a:buChar char="•"/>
            </a:pPr>
            <a:r>
              <a:rPr lang="en-US" sz="2600">
                <a:latin typeface="Nanum Gothic Coding"/>
                <a:ea typeface="Nanum Gothic Coding"/>
                <a:cs typeface="Nanum Gothic Coding"/>
                <a:sym typeface="Nanum Gothic Coding"/>
              </a:rPr>
              <a:t>FDA 승인, 생명에 중요한 시스템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232832" lvl="0" marL="296332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Nanum Gothic Coding"/>
              <a:buChar char="•"/>
            </a:pPr>
            <a:r>
              <a:rPr lang="en-US" sz="2600">
                <a:latin typeface="Nanum Gothic Coding"/>
                <a:ea typeface="Nanum Gothic Coding"/>
                <a:cs typeface="Nanum Gothic Coding"/>
                <a:sym typeface="Nanum Gothic Coding"/>
              </a:rPr>
              <a:t>위성 제어 소프트웨어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232832" lvl="0" marL="296332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Nanum Gothic Coding"/>
              <a:buChar char="•"/>
            </a:pPr>
            <a:r>
              <a:rPr lang="en-US" sz="2600">
                <a:latin typeface="Nanum Gothic Coding"/>
                <a:ea typeface="Nanum Gothic Coding"/>
                <a:cs typeface="Nanum Gothic Coding"/>
                <a:sym typeface="Nanum Gothic Coding"/>
              </a:rPr>
              <a:t>웹사이트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232832" lvl="0" marL="296332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Nanum Gothic Coding"/>
              <a:buChar char="•"/>
            </a:pPr>
            <a:r>
              <a:rPr lang="en-US" sz="2600">
                <a:latin typeface="Nanum Gothic Coding"/>
                <a:ea typeface="Nanum Gothic Coding"/>
                <a:cs typeface="Nanum Gothic Coding"/>
                <a:sym typeface="Nanum Gothic Coding"/>
              </a:rPr>
              <a:t>휴대용 소프트웨어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232832" lvl="0" marL="296332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Nanum Gothic Coding"/>
              <a:buChar char="•"/>
            </a:pPr>
            <a:r>
              <a:rPr lang="en-US" sz="2600">
                <a:latin typeface="Nanum Gothic Coding"/>
                <a:ea typeface="Nanum Gothic Coding"/>
                <a:cs typeface="Nanum Gothic Coding"/>
                <a:sym typeface="Nanum Gothic Coding"/>
              </a:rPr>
              <a:t>휴대 전화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232832" lvl="0" marL="296332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Nanum Gothic Coding"/>
              <a:buChar char="•"/>
            </a:pPr>
            <a:r>
              <a:rPr lang="en-US" sz="2600">
                <a:latin typeface="Nanum Gothic Coding"/>
                <a:ea typeface="Nanum Gothic Coding"/>
                <a:cs typeface="Nanum Gothic Coding"/>
                <a:sym typeface="Nanum Gothic Coding"/>
              </a:rPr>
              <a:t>네트워크 스위칭 애플리케이션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232832" lvl="0" marL="296332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Nanum Gothic Coding"/>
              <a:buChar char="•"/>
            </a:pPr>
            <a:r>
              <a:rPr lang="en-US" sz="2600">
                <a:latin typeface="Nanum Gothic Coding"/>
                <a:ea typeface="Nanum Gothic Coding"/>
                <a:cs typeface="Nanum Gothic Coding"/>
                <a:sym typeface="Nanum Gothic Coding"/>
              </a:rPr>
              <a:t>ISV 애플리케이션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  <a:p>
            <a:pPr indent="-232832" lvl="0" marL="296332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SzPts val="2600"/>
              <a:buFont typeface="Nanum Gothic Coding"/>
              <a:buChar char="•"/>
            </a:pPr>
            <a:r>
              <a:rPr lang="en-US" sz="2600">
                <a:latin typeface="Nanum Gothic Coding"/>
                <a:ea typeface="Nanum Gothic Coding"/>
                <a:cs typeface="Nanum Gothic Coding"/>
                <a:sym typeface="Nanum Gothic Coding"/>
              </a:rPr>
              <a:t>사용 중인 가장 큰 응용 프로그램 중 일부</a:t>
            </a:r>
            <a:endParaRPr sz="2600"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/>
          <p:nvPr>
            <p:ph type="title"/>
          </p:nvPr>
        </p:nvSpPr>
        <p:spPr>
          <a:xfrm>
            <a:off x="342900" y="114300"/>
            <a:ext cx="9461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/>
              <a:t>특징</a:t>
            </a:r>
            <a:endParaRPr/>
          </a:p>
        </p:txBody>
      </p:sp>
      <p:sp>
        <p:nvSpPr>
          <p:cNvPr id="113" name="Google Shape;113;p8"/>
          <p:cNvSpPr txBox="1"/>
          <p:nvPr>
            <p:ph idx="1" type="body"/>
          </p:nvPr>
        </p:nvSpPr>
        <p:spPr>
          <a:xfrm>
            <a:off x="342900" y="1600200"/>
            <a:ext cx="9461500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407457" lvl="0" marL="66145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950"/>
              <a:buFont typeface="Gill Sans"/>
              <a:buChar char="•"/>
            </a:pPr>
            <a:r>
              <a:rPr lang="en-US" sz="3300"/>
              <a:t>자기 조직화 팀</a:t>
            </a:r>
            <a:endParaRPr sz="3300"/>
          </a:p>
          <a:p>
            <a:pPr indent="-407457" lvl="0" marL="66145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950"/>
              <a:buFont typeface="Gill Sans"/>
              <a:buChar char="•"/>
            </a:pPr>
            <a:r>
              <a:rPr lang="en-US" sz="3300"/>
              <a:t>일련의 1-4주 "스프린트"로 제품 진행</a:t>
            </a:r>
            <a:endParaRPr sz="3300"/>
          </a:p>
          <a:p>
            <a:pPr indent="-407457" lvl="0" marL="66145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950"/>
              <a:buFont typeface="Gill Sans"/>
              <a:buChar char="•"/>
            </a:pPr>
            <a:r>
              <a:rPr lang="en-US" sz="3300"/>
              <a:t>요구 사항은 "프로덕트 백로그" 목록의 항목으로</a:t>
            </a:r>
            <a:endParaRPr sz="3300"/>
          </a:p>
          <a:p>
            <a:pPr indent="-407457" lvl="0" marL="66145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950"/>
              <a:buFont typeface="Gill Sans"/>
              <a:buChar char="•"/>
            </a:pPr>
            <a:r>
              <a:rPr lang="en-US" sz="3300"/>
              <a:t>규정된 특정 엔지니어링 관례 없음</a:t>
            </a:r>
            <a:endParaRPr sz="3300"/>
          </a:p>
          <a:p>
            <a:pPr indent="-407457" lvl="0" marL="66145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950"/>
              <a:buFont typeface="Gill Sans"/>
              <a:buChar char="•"/>
            </a:pPr>
            <a:r>
              <a:rPr lang="en-US" sz="3300"/>
              <a:t>생성 규칙을 사용하여 프로젝트 제공을 위한 민첩한 환경 생성</a:t>
            </a:r>
            <a:endParaRPr sz="3300"/>
          </a:p>
          <a:p>
            <a:pPr indent="-407457" lvl="0" marL="66145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950"/>
              <a:buFont typeface="Gill Sans"/>
              <a:buChar char="•"/>
            </a:pPr>
            <a:r>
              <a:rPr lang="en-US" sz="3300"/>
              <a:t>"애자일 프로세스" 중 하나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/>
          <p:nvPr>
            <p:ph type="title"/>
          </p:nvPr>
        </p:nvSpPr>
        <p:spPr>
          <a:xfrm>
            <a:off x="342900" y="114300"/>
            <a:ext cx="9461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F7BAE"/>
              </a:buClr>
              <a:buSzPts val="6400"/>
              <a:buFont typeface="Gill Sans"/>
              <a:buNone/>
            </a:pPr>
            <a:r>
              <a:rPr lang="en-US">
                <a:latin typeface="Nanum Gothic Coding"/>
                <a:ea typeface="Nanum Gothic Coding"/>
                <a:cs typeface="Nanum Gothic Coding"/>
                <a:sym typeface="Nanum Gothic Coding"/>
              </a:rPr>
              <a:t>애자일 선언문 - 가치 선언</a:t>
            </a:r>
            <a:endParaRPr>
              <a:latin typeface="Nanum Gothic Coding"/>
              <a:ea typeface="Nanum Gothic Coding"/>
              <a:cs typeface="Nanum Gothic Coding"/>
              <a:sym typeface="Nanum Gothic Coding"/>
            </a:endParaRPr>
          </a:p>
        </p:txBody>
      </p:sp>
      <p:grpSp>
        <p:nvGrpSpPr>
          <p:cNvPr id="119" name="Google Shape;119;p9"/>
          <p:cNvGrpSpPr/>
          <p:nvPr/>
        </p:nvGrpSpPr>
        <p:grpSpPr>
          <a:xfrm>
            <a:off x="495300" y="1955800"/>
            <a:ext cx="8940800" cy="939800"/>
            <a:chOff x="0" y="0"/>
            <a:chExt cx="8940800" cy="939800"/>
          </a:xfrm>
        </p:grpSpPr>
        <p:sp>
          <p:nvSpPr>
            <p:cNvPr id="120" name="Google Shape;120;p9"/>
            <p:cNvSpPr/>
            <p:nvPr/>
          </p:nvSpPr>
          <p:spPr>
            <a:xfrm>
              <a:off x="5257800" y="0"/>
              <a:ext cx="3683000" cy="939800"/>
            </a:xfrm>
            <a:prstGeom prst="rect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10612B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Gill Sans"/>
                <a:buNone/>
              </a:pPr>
              <a:r>
                <a:rPr lang="en-US" sz="28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공정과 도구</a:t>
              </a:r>
              <a:endParaRPr sz="1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0" y="0"/>
              <a:ext cx="3683000" cy="939800"/>
            </a:xfrm>
            <a:prstGeom prst="rect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005192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Gill Sans"/>
                <a:buNone/>
              </a:pPr>
              <a:r>
                <a:rPr lang="en-US" sz="28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개인과 상호작용</a:t>
              </a:r>
              <a:endParaRPr sz="1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122" name="Google Shape;122;p9"/>
            <p:cNvSpPr txBox="1"/>
            <p:nvPr/>
          </p:nvSpPr>
          <p:spPr>
            <a:xfrm>
              <a:off x="4046407" y="292100"/>
              <a:ext cx="838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i="0" lang="en-US" sz="22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over</a:t>
              </a:r>
              <a:endParaRPr sz="1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grpSp>
        <p:nvGrpSpPr>
          <p:cNvPr id="123" name="Google Shape;123;p9"/>
          <p:cNvGrpSpPr/>
          <p:nvPr/>
        </p:nvGrpSpPr>
        <p:grpSpPr>
          <a:xfrm>
            <a:off x="520700" y="5575300"/>
            <a:ext cx="8915400" cy="939800"/>
            <a:chOff x="0" y="0"/>
            <a:chExt cx="8915400" cy="939800"/>
          </a:xfrm>
        </p:grpSpPr>
        <p:sp>
          <p:nvSpPr>
            <p:cNvPr id="124" name="Google Shape;124;p9"/>
            <p:cNvSpPr/>
            <p:nvPr/>
          </p:nvSpPr>
          <p:spPr>
            <a:xfrm>
              <a:off x="5232400" y="0"/>
              <a:ext cx="3683000" cy="939800"/>
            </a:xfrm>
            <a:prstGeom prst="rect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10612B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Gill Sans"/>
                <a:buNone/>
              </a:pPr>
              <a:r>
                <a:rPr lang="en-US" sz="28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계획을 따르기</a:t>
              </a:r>
              <a:endParaRPr sz="1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0" y="0"/>
              <a:ext cx="3683000" cy="939800"/>
            </a:xfrm>
            <a:prstGeom prst="rect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005192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Gill Sans"/>
                <a:buNone/>
              </a:pPr>
              <a:r>
                <a:rPr lang="en-US" sz="28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변화에 대응하기</a:t>
              </a:r>
              <a:endParaRPr sz="1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126" name="Google Shape;126;p9"/>
            <p:cNvSpPr txBox="1"/>
            <p:nvPr/>
          </p:nvSpPr>
          <p:spPr>
            <a:xfrm>
              <a:off x="4084800" y="254000"/>
              <a:ext cx="7521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i="0" lang="en-US" sz="22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over</a:t>
              </a:r>
              <a:endParaRPr sz="1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sp>
        <p:nvSpPr>
          <p:cNvPr id="127" name="Google Shape;127;p9"/>
          <p:cNvSpPr txBox="1"/>
          <p:nvPr/>
        </p:nvSpPr>
        <p:spPr>
          <a:xfrm>
            <a:off x="1393924" y="6718300"/>
            <a:ext cx="4533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ill Sans"/>
              <a:buNone/>
            </a:pPr>
            <a:r>
              <a:rPr lang="en-US" sz="23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</a:rPr>
              <a:t>출처</a:t>
            </a:r>
            <a:r>
              <a:rPr lang="en-US" sz="23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: agilemanifesto.org</a:t>
            </a:r>
            <a:endParaRPr/>
          </a:p>
        </p:txBody>
      </p:sp>
      <p:grpSp>
        <p:nvGrpSpPr>
          <p:cNvPr id="128" name="Google Shape;128;p9"/>
          <p:cNvGrpSpPr/>
          <p:nvPr/>
        </p:nvGrpSpPr>
        <p:grpSpPr>
          <a:xfrm>
            <a:off x="508000" y="3162300"/>
            <a:ext cx="8928100" cy="939800"/>
            <a:chOff x="0" y="0"/>
            <a:chExt cx="8928100" cy="939800"/>
          </a:xfrm>
        </p:grpSpPr>
        <p:sp>
          <p:nvSpPr>
            <p:cNvPr id="129" name="Google Shape;129;p9"/>
            <p:cNvSpPr/>
            <p:nvPr/>
          </p:nvSpPr>
          <p:spPr>
            <a:xfrm>
              <a:off x="5245100" y="0"/>
              <a:ext cx="3683000" cy="939800"/>
            </a:xfrm>
            <a:prstGeom prst="rect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10612B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Gill Sans"/>
                <a:buNone/>
              </a:pPr>
              <a:r>
                <a:rPr lang="en-US" sz="28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포괄적인 문서</a:t>
              </a:r>
              <a:endParaRPr sz="1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0" y="0"/>
              <a:ext cx="3683000" cy="939800"/>
            </a:xfrm>
            <a:prstGeom prst="rect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005192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Gill Sans"/>
                <a:buNone/>
              </a:pPr>
              <a:r>
                <a:rPr lang="en-US" sz="28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작동하는 소프트웨어</a:t>
              </a:r>
              <a:endParaRPr sz="1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131" name="Google Shape;131;p9"/>
            <p:cNvSpPr txBox="1"/>
            <p:nvPr/>
          </p:nvSpPr>
          <p:spPr>
            <a:xfrm>
              <a:off x="4033707" y="292100"/>
              <a:ext cx="838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i="0" lang="en-US" sz="22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over</a:t>
              </a:r>
              <a:endParaRPr sz="1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  <p:grpSp>
        <p:nvGrpSpPr>
          <p:cNvPr id="132" name="Google Shape;132;p9"/>
          <p:cNvGrpSpPr/>
          <p:nvPr/>
        </p:nvGrpSpPr>
        <p:grpSpPr>
          <a:xfrm>
            <a:off x="508000" y="4368800"/>
            <a:ext cx="8928100" cy="939800"/>
            <a:chOff x="0" y="0"/>
            <a:chExt cx="8928100" cy="939800"/>
          </a:xfrm>
        </p:grpSpPr>
        <p:sp>
          <p:nvSpPr>
            <p:cNvPr id="133" name="Google Shape;133;p9"/>
            <p:cNvSpPr/>
            <p:nvPr/>
          </p:nvSpPr>
          <p:spPr>
            <a:xfrm>
              <a:off x="5245100" y="0"/>
              <a:ext cx="3683000" cy="939800"/>
            </a:xfrm>
            <a:prstGeom prst="rect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10612B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Gill Sans"/>
                <a:buNone/>
              </a:pPr>
              <a:r>
                <a:rPr lang="en-US" sz="28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계약 협상</a:t>
              </a:r>
              <a:endParaRPr sz="1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0" y="0"/>
              <a:ext cx="3683000" cy="939800"/>
            </a:xfrm>
            <a:prstGeom prst="rect">
              <a:avLst/>
            </a:prstGeom>
            <a:blipFill rotWithShape="1">
              <a:blip r:embed="rId4">
                <a:alphaModFix/>
              </a:blip>
              <a:tile algn="tl" flip="none" tx="0" sx="100000" ty="0" sy="100000"/>
            </a:blipFill>
            <a:ln cap="flat" cmpd="sng" w="25400">
              <a:solidFill>
                <a:srgbClr val="005192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14300" rotWithShape="0" dir="27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Gill Sans"/>
                <a:buNone/>
              </a:pPr>
              <a:r>
                <a:rPr lang="en-US" sz="2800">
                  <a:solidFill>
                    <a:srgbClr val="FFFFFF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고객과의 협력</a:t>
              </a:r>
              <a:endParaRPr sz="1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  <p:sp>
          <p:nvSpPr>
            <p:cNvPr id="135" name="Google Shape;135;p9"/>
            <p:cNvSpPr txBox="1"/>
            <p:nvPr/>
          </p:nvSpPr>
          <p:spPr>
            <a:xfrm>
              <a:off x="4033707" y="292100"/>
              <a:ext cx="838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Gill Sans"/>
                <a:buNone/>
              </a:pPr>
              <a:r>
                <a:rPr i="0" lang="en-US" sz="2200" u="none" cap="none" strike="noStrike">
                  <a:solidFill>
                    <a:srgbClr val="000000"/>
                  </a:solidFill>
                  <a:latin typeface="Nanum Gothic Coding"/>
                  <a:ea typeface="Nanum Gothic Coding"/>
                  <a:cs typeface="Nanum Gothic Coding"/>
                  <a:sym typeface="Nanum Gothic Coding"/>
                </a:rPr>
                <a:t>over</a:t>
              </a:r>
              <a:endParaRPr sz="1200">
                <a:latin typeface="Nanum Gothic Coding"/>
                <a:ea typeface="Nanum Gothic Coding"/>
                <a:cs typeface="Nanum Gothic Coding"/>
                <a:sym typeface="Nanum Gothic Coding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